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78" r:id="rId3"/>
    <p:sldId id="260" r:id="rId4"/>
    <p:sldId id="267" r:id="rId5"/>
    <p:sldId id="364" r:id="rId6"/>
    <p:sldId id="365" r:id="rId7"/>
    <p:sldId id="268" r:id="rId8"/>
    <p:sldId id="269" r:id="rId9"/>
    <p:sldId id="259" r:id="rId10"/>
    <p:sldId id="367" r:id="rId11"/>
    <p:sldId id="261" r:id="rId12"/>
    <p:sldId id="279" r:id="rId13"/>
    <p:sldId id="257" r:id="rId14"/>
    <p:sldId id="258" r:id="rId15"/>
    <p:sldId id="262" r:id="rId16"/>
    <p:sldId id="264" r:id="rId17"/>
    <p:sldId id="263" r:id="rId18"/>
    <p:sldId id="282" r:id="rId19"/>
    <p:sldId id="283" r:id="rId20"/>
    <p:sldId id="265" r:id="rId21"/>
    <p:sldId id="277" r:id="rId22"/>
    <p:sldId id="270" r:id="rId23"/>
    <p:sldId id="271" r:id="rId24"/>
    <p:sldId id="272" r:id="rId25"/>
    <p:sldId id="273" r:id="rId26"/>
    <p:sldId id="274" r:id="rId27"/>
    <p:sldId id="275" r:id="rId28"/>
    <p:sldId id="276" r:id="rId29"/>
    <p:sldId id="370" r:id="rId30"/>
    <p:sldId id="369" r:id="rId31"/>
    <p:sldId id="366" r:id="rId32"/>
    <p:sldId id="368" r:id="rId33"/>
    <p:sldId id="372" r:id="rId34"/>
    <p:sldId id="373" r:id="rId35"/>
    <p:sldId id="374" r:id="rId36"/>
    <p:sldId id="281" r:id="rId37"/>
    <p:sldId id="280" r:id="rId38"/>
    <p:sldId id="284" r:id="rId39"/>
    <p:sldId id="299" r:id="rId40"/>
    <p:sldId id="301" r:id="rId41"/>
    <p:sldId id="351" r:id="rId42"/>
    <p:sldId id="353" r:id="rId43"/>
    <p:sldId id="354" r:id="rId44"/>
    <p:sldId id="363" r:id="rId45"/>
    <p:sldId id="361" r:id="rId46"/>
    <p:sldId id="298" r:id="rId47"/>
    <p:sldId id="360" r:id="rId48"/>
    <p:sldId id="362" r:id="rId49"/>
    <p:sldId id="352" r:id="rId50"/>
    <p:sldId id="375" r:id="rId51"/>
    <p:sldId id="300" r:id="rId52"/>
    <p:sldId id="285" r:id="rId53"/>
    <p:sldId id="355" r:id="rId54"/>
    <p:sldId id="304" r:id="rId55"/>
    <p:sldId id="356" r:id="rId56"/>
    <p:sldId id="357" r:id="rId57"/>
    <p:sldId id="346" r:id="rId58"/>
    <p:sldId id="358" r:id="rId59"/>
    <p:sldId id="371" r:id="rId60"/>
  </p:sldIdLst>
  <p:sldSz cx="12192000" cy="6858000"/>
  <p:notesSz cx="6718300" cy="98679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11263" cy="495109"/>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05483" y="0"/>
            <a:ext cx="2911263" cy="495109"/>
          </a:xfrm>
          <a:prstGeom prst="rect">
            <a:avLst/>
          </a:prstGeom>
        </p:spPr>
        <p:txBody>
          <a:bodyPr vert="horz" lIns="91440" tIns="45720" rIns="91440" bIns="45720" rtlCol="0"/>
          <a:lstStyle>
            <a:lvl1pPr algn="r">
              <a:defRPr sz="1200"/>
            </a:lvl1pPr>
          </a:lstStyle>
          <a:p>
            <a:fld id="{90E14E8C-987F-41BB-A3F3-1CB32BE2329E}" type="datetimeFigureOut">
              <a:rPr lang="it-IT" smtClean="0"/>
              <a:t>20/04/2023</a:t>
            </a:fld>
            <a:endParaRPr lang="it-IT"/>
          </a:p>
        </p:txBody>
      </p:sp>
      <p:sp>
        <p:nvSpPr>
          <p:cNvPr id="4" name="Segnaposto immagine diapositiva 3"/>
          <p:cNvSpPr>
            <a:spLocks noGrp="1" noRot="1" noChangeAspect="1"/>
          </p:cNvSpPr>
          <p:nvPr>
            <p:ph type="sldImg" idx="2"/>
          </p:nvPr>
        </p:nvSpPr>
        <p:spPr>
          <a:xfrm>
            <a:off x="400050" y="1233488"/>
            <a:ext cx="5918200" cy="3328987"/>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71830" y="4748928"/>
            <a:ext cx="5374640" cy="3885486"/>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9372794"/>
            <a:ext cx="2911263" cy="495108"/>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05483" y="9372794"/>
            <a:ext cx="2911263" cy="495108"/>
          </a:xfrm>
          <a:prstGeom prst="rect">
            <a:avLst/>
          </a:prstGeom>
        </p:spPr>
        <p:txBody>
          <a:bodyPr vert="horz" lIns="91440" tIns="45720" rIns="91440" bIns="45720" rtlCol="0" anchor="b"/>
          <a:lstStyle>
            <a:lvl1pPr algn="r">
              <a:defRPr sz="1200"/>
            </a:lvl1pPr>
          </a:lstStyle>
          <a:p>
            <a:fld id="{DD665DAF-0117-48CC-8C16-316EE3421B9D}" type="slidenum">
              <a:rPr lang="it-IT" smtClean="0"/>
              <a:t>‹#›</a:t>
            </a:fld>
            <a:endParaRPr lang="it-IT"/>
          </a:p>
        </p:txBody>
      </p:sp>
    </p:spTree>
    <p:extLst>
      <p:ext uri="{BB962C8B-B14F-4D97-AF65-F5344CB8AC3E}">
        <p14:creationId xmlns:p14="http://schemas.microsoft.com/office/powerpoint/2010/main" val="302979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Let</a:t>
            </a:r>
            <a:r>
              <a:rPr lang="it-IT" dirty="0"/>
              <a:t> me show </a:t>
            </a:r>
            <a:r>
              <a:rPr lang="it-IT" dirty="0" err="1"/>
              <a:t>you</a:t>
            </a:r>
            <a:r>
              <a:rPr lang="it-IT" dirty="0"/>
              <a:t> an </a:t>
            </a:r>
            <a:r>
              <a:rPr lang="it-IT" dirty="0" err="1"/>
              <a:t>example</a:t>
            </a:r>
            <a:r>
              <a:rPr lang="it-IT" dirty="0"/>
              <a:t>,</a:t>
            </a:r>
            <a:r>
              <a:rPr lang="it-IT" baseline="0" dirty="0"/>
              <a:t> a</a:t>
            </a:r>
            <a:r>
              <a:rPr lang="it-IT" dirty="0"/>
              <a:t> </a:t>
            </a:r>
            <a:r>
              <a:rPr lang="it-IT" dirty="0" err="1"/>
              <a:t>board</a:t>
            </a:r>
            <a:r>
              <a:rPr lang="it-IT" dirty="0"/>
              <a:t> </a:t>
            </a:r>
            <a:r>
              <a:rPr lang="it-IT" dirty="0" err="1"/>
              <a:t>that</a:t>
            </a:r>
            <a:r>
              <a:rPr lang="it-IT" dirty="0"/>
              <a:t> </a:t>
            </a:r>
            <a:r>
              <a:rPr lang="it-IT" dirty="0" err="1"/>
              <a:t>we</a:t>
            </a:r>
            <a:r>
              <a:rPr lang="it-IT" dirty="0"/>
              <a:t> </a:t>
            </a:r>
            <a:r>
              <a:rPr lang="it-IT" dirty="0" err="1"/>
              <a:t>have</a:t>
            </a:r>
            <a:r>
              <a:rPr lang="it-IT" dirty="0"/>
              <a:t> </a:t>
            </a:r>
            <a:r>
              <a:rPr lang="it-IT" dirty="0" err="1"/>
              <a:t>produced</a:t>
            </a:r>
            <a:r>
              <a:rPr lang="it-IT" baseline="0" dirty="0"/>
              <a:t> </a:t>
            </a:r>
            <a:r>
              <a:rPr lang="it-IT" baseline="0" dirty="0" err="1"/>
              <a:t>here</a:t>
            </a:r>
            <a:r>
              <a:rPr lang="it-IT" baseline="0" dirty="0"/>
              <a:t> in Bologna for Atlas Experiment for some </a:t>
            </a:r>
            <a:r>
              <a:rPr lang="it-IT" baseline="0" dirty="0" err="1"/>
              <a:t>years</a:t>
            </a:r>
            <a:r>
              <a:rPr lang="it-IT" baseline="0" dirty="0"/>
              <a:t>.</a:t>
            </a:r>
          </a:p>
          <a:p>
            <a:r>
              <a:rPr lang="it-IT" baseline="0" dirty="0" err="1"/>
              <a:t>As</a:t>
            </a:r>
            <a:r>
              <a:rPr lang="it-IT" baseline="0" dirty="0"/>
              <a:t> </a:t>
            </a:r>
            <a:r>
              <a:rPr lang="it-IT" baseline="0" dirty="0" err="1"/>
              <a:t>probably</a:t>
            </a:r>
            <a:r>
              <a:rPr lang="it-IT" baseline="0" dirty="0"/>
              <a:t> </a:t>
            </a:r>
            <a:r>
              <a:rPr lang="it-IT" baseline="0" dirty="0" err="1"/>
              <a:t>you</a:t>
            </a:r>
            <a:r>
              <a:rPr lang="it-IT" baseline="0" dirty="0"/>
              <a:t> </a:t>
            </a:r>
            <a:r>
              <a:rPr lang="it-IT" baseline="0" dirty="0" err="1"/>
              <a:t>already</a:t>
            </a:r>
            <a:r>
              <a:rPr lang="it-IT" baseline="0" dirty="0"/>
              <a:t> </a:t>
            </a:r>
            <a:r>
              <a:rPr lang="it-IT" baseline="0" dirty="0" err="1"/>
              <a:t>know</a:t>
            </a:r>
            <a:r>
              <a:rPr lang="it-IT" baseline="0" dirty="0"/>
              <a:t>, in Geneve </a:t>
            </a:r>
            <a:r>
              <a:rPr lang="it-IT" baseline="0" dirty="0" err="1"/>
              <a:t>there</a:t>
            </a:r>
            <a:r>
              <a:rPr lang="it-IT" baseline="0" dirty="0"/>
              <a:t> </a:t>
            </a:r>
            <a:r>
              <a:rPr lang="it-IT" baseline="0" dirty="0" err="1"/>
              <a:t>is</a:t>
            </a:r>
            <a:r>
              <a:rPr lang="it-IT" baseline="0" dirty="0"/>
              <a:t> an </a:t>
            </a:r>
            <a:r>
              <a:rPr lang="it-IT" baseline="0" dirty="0" err="1"/>
              <a:t>important</a:t>
            </a:r>
            <a:r>
              <a:rPr lang="it-IT" baseline="0" dirty="0"/>
              <a:t> </a:t>
            </a:r>
            <a:r>
              <a:rPr lang="it-IT" baseline="0" dirty="0" err="1"/>
              <a:t>facility</a:t>
            </a:r>
            <a:r>
              <a:rPr lang="it-IT" baseline="0" dirty="0"/>
              <a:t>, an </a:t>
            </a:r>
            <a:r>
              <a:rPr lang="it-IT" baseline="0" dirty="0" err="1"/>
              <a:t>accelerator</a:t>
            </a:r>
            <a:r>
              <a:rPr lang="it-IT" baseline="0" dirty="0"/>
              <a:t> </a:t>
            </a:r>
            <a:r>
              <a:rPr lang="it-IT" baseline="0" dirty="0" err="1"/>
              <a:t>proton-proton</a:t>
            </a:r>
            <a:r>
              <a:rPr lang="it-IT" baseline="0" dirty="0"/>
              <a:t>  with 4 </a:t>
            </a:r>
            <a:r>
              <a:rPr lang="it-IT" baseline="0" dirty="0" err="1"/>
              <a:t>experiments</a:t>
            </a:r>
            <a:r>
              <a:rPr lang="it-IT" baseline="0" dirty="0"/>
              <a:t>. </a:t>
            </a:r>
          </a:p>
          <a:p>
            <a:r>
              <a:rPr lang="it-IT" baseline="0" dirty="0" err="1"/>
              <a:t>One</a:t>
            </a:r>
            <a:r>
              <a:rPr lang="it-IT" baseline="0" dirty="0"/>
              <a:t>  of </a:t>
            </a:r>
            <a:r>
              <a:rPr lang="it-IT" baseline="0" dirty="0" err="1"/>
              <a:t>these</a:t>
            </a:r>
            <a:r>
              <a:rPr lang="it-IT" baseline="0" dirty="0"/>
              <a:t> </a:t>
            </a:r>
            <a:r>
              <a:rPr lang="it-IT" baseline="0" dirty="0" err="1"/>
              <a:t>is</a:t>
            </a:r>
            <a:r>
              <a:rPr lang="it-IT" baseline="0" dirty="0"/>
              <a:t> the ATLAS </a:t>
            </a:r>
            <a:r>
              <a:rPr lang="it-IT" baseline="0" dirty="0" err="1"/>
              <a:t>experiment</a:t>
            </a:r>
            <a:r>
              <a:rPr lang="it-IT" baseline="0" dirty="0"/>
              <a:t>.</a:t>
            </a:r>
          </a:p>
          <a:p>
            <a:r>
              <a:rPr lang="it-IT" baseline="0" dirty="0" err="1"/>
              <a:t>Our</a:t>
            </a:r>
            <a:r>
              <a:rPr lang="it-IT" baseline="0" dirty="0"/>
              <a:t> </a:t>
            </a:r>
            <a:r>
              <a:rPr lang="it-IT" baseline="0" dirty="0" err="1"/>
              <a:t>board</a:t>
            </a:r>
            <a:r>
              <a:rPr lang="it-IT" baseline="0" dirty="0"/>
              <a:t> </a:t>
            </a:r>
            <a:r>
              <a:rPr lang="it-IT" baseline="0" dirty="0" err="1"/>
              <a:t>was</a:t>
            </a:r>
            <a:r>
              <a:rPr lang="it-IT" baseline="0" dirty="0"/>
              <a:t> </a:t>
            </a:r>
            <a:r>
              <a:rPr lang="it-IT" baseline="0" dirty="0" err="1"/>
              <a:t>produced</a:t>
            </a:r>
            <a:r>
              <a:rPr lang="it-IT" baseline="0" dirty="0"/>
              <a:t> for the </a:t>
            </a:r>
            <a:r>
              <a:rPr lang="it-IT" baseline="0" dirty="0" err="1"/>
              <a:t>readout</a:t>
            </a:r>
            <a:r>
              <a:rPr lang="it-IT" baseline="0" dirty="0"/>
              <a:t> of the data of the </a:t>
            </a:r>
            <a:r>
              <a:rPr lang="it-IT" baseline="0" dirty="0" err="1"/>
              <a:t>silicon</a:t>
            </a:r>
            <a:r>
              <a:rPr lang="it-IT" baseline="0" dirty="0"/>
              <a:t> detector, the </a:t>
            </a:r>
            <a:r>
              <a:rPr lang="it-IT" baseline="0" dirty="0" err="1"/>
              <a:t>inner</a:t>
            </a:r>
            <a:r>
              <a:rPr lang="it-IT" baseline="0" dirty="0"/>
              <a:t> detector. </a:t>
            </a:r>
            <a:r>
              <a:rPr lang="it-IT" baseline="0" dirty="0" err="1"/>
              <a:t>Every</a:t>
            </a:r>
            <a:r>
              <a:rPr lang="it-IT" baseline="0" dirty="0"/>
              <a:t> 25  ns </a:t>
            </a:r>
            <a:r>
              <a:rPr lang="it-IT" baseline="0" dirty="0" err="1"/>
              <a:t>there</a:t>
            </a:r>
            <a:r>
              <a:rPr lang="it-IT" baseline="0" dirty="0"/>
              <a:t> </a:t>
            </a:r>
            <a:r>
              <a:rPr lang="it-IT" baseline="0" dirty="0" err="1"/>
              <a:t>is</a:t>
            </a:r>
            <a:r>
              <a:rPr lang="it-IT" baseline="0" dirty="0"/>
              <a:t> a </a:t>
            </a:r>
            <a:r>
              <a:rPr lang="it-IT" baseline="0" dirty="0" err="1"/>
              <a:t>collision</a:t>
            </a:r>
            <a:r>
              <a:rPr lang="it-IT" baseline="0" dirty="0"/>
              <a:t> inside the detector.</a:t>
            </a:r>
            <a:br>
              <a:rPr lang="it-IT" baseline="0" dirty="0"/>
            </a:br>
            <a:r>
              <a:rPr lang="it-IT" baseline="0" dirty="0"/>
              <a:t>The data </a:t>
            </a:r>
            <a:r>
              <a:rPr lang="it-IT" baseline="0" dirty="0" err="1"/>
              <a:t>coming</a:t>
            </a:r>
            <a:r>
              <a:rPr lang="it-IT" baseline="0" dirty="0"/>
              <a:t> from the front </a:t>
            </a:r>
            <a:r>
              <a:rPr lang="it-IT" baseline="0" dirty="0" err="1"/>
              <a:t>ends</a:t>
            </a:r>
            <a:r>
              <a:rPr lang="it-IT" baseline="0" dirty="0"/>
              <a:t> </a:t>
            </a:r>
            <a:r>
              <a:rPr lang="it-IT" baseline="0" dirty="0" err="1"/>
              <a:t>is</a:t>
            </a:r>
            <a:r>
              <a:rPr lang="it-IT" baseline="0" dirty="0"/>
              <a:t> </a:t>
            </a:r>
            <a:r>
              <a:rPr lang="it-IT" baseline="0" dirty="0" err="1"/>
              <a:t>processed</a:t>
            </a:r>
            <a:r>
              <a:rPr lang="it-IT" baseline="0" dirty="0"/>
              <a:t>, </a:t>
            </a:r>
            <a:r>
              <a:rPr lang="it-IT" baseline="0" dirty="0" err="1"/>
              <a:t>encapsulated</a:t>
            </a:r>
            <a:r>
              <a:rPr lang="it-IT" baseline="0" dirty="0"/>
              <a:t> and </a:t>
            </a:r>
            <a:r>
              <a:rPr lang="it-IT" baseline="0" dirty="0" err="1"/>
              <a:t>sent</a:t>
            </a:r>
            <a:r>
              <a:rPr lang="it-IT" baseline="0" dirty="0"/>
              <a:t> to the farm </a:t>
            </a:r>
            <a:r>
              <a:rPr lang="it-IT" baseline="0" dirty="0" err="1"/>
              <a:t>computers</a:t>
            </a:r>
            <a:r>
              <a:rPr lang="it-IT" baseline="0" dirty="0"/>
              <a:t> in </a:t>
            </a:r>
            <a:r>
              <a:rPr lang="it-IT" baseline="0" dirty="0" err="1"/>
              <a:t>order</a:t>
            </a:r>
            <a:r>
              <a:rPr lang="it-IT" baseline="0" dirty="0"/>
              <a:t> to </a:t>
            </a:r>
            <a:r>
              <a:rPr lang="it-IT" baseline="0" dirty="0" err="1"/>
              <a:t>reconstruct</a:t>
            </a:r>
            <a:r>
              <a:rPr lang="it-IT" baseline="0" dirty="0"/>
              <a:t> </a:t>
            </a:r>
            <a:r>
              <a:rPr lang="it-IT" baseline="0" dirty="0" err="1"/>
              <a:t>every</a:t>
            </a:r>
            <a:r>
              <a:rPr lang="it-IT" baseline="0" dirty="0"/>
              <a:t> </a:t>
            </a:r>
            <a:r>
              <a:rPr lang="it-IT" baseline="0" dirty="0" err="1"/>
              <a:t>vertex</a:t>
            </a:r>
            <a:r>
              <a:rPr lang="it-IT" baseline="0" dirty="0"/>
              <a:t> or </a:t>
            </a:r>
            <a:r>
              <a:rPr lang="it-IT" baseline="0" dirty="0" err="1"/>
              <a:t>tracks</a:t>
            </a:r>
            <a:r>
              <a:rPr lang="it-IT" baseline="0" dirty="0"/>
              <a:t>  of the </a:t>
            </a:r>
            <a:r>
              <a:rPr lang="it-IT" baseline="0" dirty="0" err="1"/>
              <a:t>particles</a:t>
            </a:r>
            <a:r>
              <a:rPr lang="it-IT" baseline="0" dirty="0"/>
              <a:t>  </a:t>
            </a:r>
            <a:r>
              <a:rPr lang="it-IT" baseline="0" dirty="0" err="1"/>
              <a:t>outcoming</a:t>
            </a:r>
            <a:r>
              <a:rPr lang="it-IT" baseline="0" dirty="0"/>
              <a:t> from the </a:t>
            </a:r>
            <a:r>
              <a:rPr lang="it-IT" baseline="0" dirty="0" err="1"/>
              <a:t>collisions</a:t>
            </a:r>
            <a:r>
              <a:rPr lang="it-IT" baseline="0" dirty="0"/>
              <a:t>.</a:t>
            </a:r>
            <a:br>
              <a:rPr lang="it-IT" baseline="0" dirty="0"/>
            </a:br>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7</a:t>
            </a:fld>
            <a:endParaRPr lang="it-IT"/>
          </a:p>
        </p:txBody>
      </p:sp>
    </p:spTree>
    <p:extLst>
      <p:ext uri="{BB962C8B-B14F-4D97-AF65-F5344CB8AC3E}">
        <p14:creationId xmlns:p14="http://schemas.microsoft.com/office/powerpoint/2010/main" val="3429665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Esempio di utilizzo: Programmazione di catena con 8 dispositivi: 3 FPGA e 5 PROM</a:t>
            </a:r>
          </a:p>
          <a:p>
            <a:r>
              <a:rPr lang="it-IT" dirty="0"/>
              <a:t>tutte dotate di porta </a:t>
            </a:r>
            <a:r>
              <a:rPr lang="it-IT" dirty="0" err="1"/>
              <a:t>jtag</a:t>
            </a:r>
            <a:endParaRPr lang="it-IT" dirty="0"/>
          </a:p>
          <a:p>
            <a:endParaRPr lang="it-IT" dirty="0"/>
          </a:p>
          <a:p>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55</a:t>
            </a:fld>
            <a:endParaRPr lang="it-IT"/>
          </a:p>
        </p:txBody>
      </p:sp>
    </p:spTree>
    <p:extLst>
      <p:ext uri="{BB962C8B-B14F-4D97-AF65-F5344CB8AC3E}">
        <p14:creationId xmlns:p14="http://schemas.microsoft.com/office/powerpoint/2010/main" val="1797607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aseline="0" dirty="0"/>
              <a:t>Let ‘s take an example. 2 FPGAs with a line. On the left the driver, on the right the receiver.  In a  raw  PCB simulation  we can model  the trace between the PCB shown in the previous slide, whereas for the input and output  ports of the FPGAs we  must use IBIS models. </a:t>
            </a:r>
            <a:br>
              <a:rPr lang="en-US" baseline="0" dirty="0"/>
            </a:br>
            <a:r>
              <a:rPr lang="en-US" baseline="0" dirty="0"/>
              <a:t>Sources and destinations usually are modeled by IBIS models.  </a:t>
            </a:r>
          </a:p>
          <a:p>
            <a:endParaRPr lang="en-US" baseline="0" dirty="0"/>
          </a:p>
          <a:p>
            <a:r>
              <a:rPr lang="en-US" b="1" baseline="0" dirty="0"/>
              <a:t>IBIS</a:t>
            </a:r>
            <a:r>
              <a:rPr lang="en-US" baseline="0" dirty="0"/>
              <a:t> stands for  </a:t>
            </a:r>
            <a:r>
              <a:rPr lang="en-US" b="1" baseline="0" dirty="0"/>
              <a:t>I/O B</a:t>
            </a:r>
            <a:r>
              <a:rPr lang="en-US" baseline="0" dirty="0"/>
              <a:t>uffer </a:t>
            </a:r>
            <a:r>
              <a:rPr lang="en-US" b="1" baseline="0" dirty="0"/>
              <a:t>I</a:t>
            </a:r>
            <a:r>
              <a:rPr lang="en-US" baseline="0" dirty="0"/>
              <a:t>nformation </a:t>
            </a:r>
            <a:r>
              <a:rPr lang="en-US" b="1" baseline="0" dirty="0"/>
              <a:t>S</a:t>
            </a:r>
            <a:r>
              <a:rPr lang="en-US" baseline="0" dirty="0"/>
              <a:t>pecification  and it is a fast and accurate behavioral method of modelling input and output buffers based on the V/I curve data derived from real measurements or from a global simulation . </a:t>
            </a:r>
            <a:br>
              <a:rPr lang="en-US" baseline="0" dirty="0"/>
            </a:br>
            <a:r>
              <a:rPr lang="en-US" baseline="0" dirty="0"/>
              <a:t>The IBIS models are widely used in common simulators like </a:t>
            </a:r>
            <a:r>
              <a:rPr lang="en-US" baseline="0" dirty="0" err="1"/>
              <a:t>HyperLynx</a:t>
            </a:r>
            <a:r>
              <a:rPr lang="en-US" baseline="0" dirty="0"/>
              <a:t> , Mentor or </a:t>
            </a:r>
            <a:r>
              <a:rPr lang="en-US" baseline="0" dirty="0" err="1"/>
              <a:t>Zucken</a:t>
            </a:r>
            <a:r>
              <a:rPr lang="en-US" baseline="0" dirty="0"/>
              <a:t> </a:t>
            </a:r>
            <a:r>
              <a:rPr lang="en-US" baseline="0" dirty="0" err="1"/>
              <a:t>ecc</a:t>
            </a:r>
            <a:r>
              <a:rPr lang="en-US" baseline="0" dirty="0"/>
              <a:t>. Also another characteristic, appreciated from the IC constructors, is that IBIS protects proprietary information about modeled circuit so no information about the structure of the chip/buffer is disclosed. It is a simple numeric </a:t>
            </a:r>
            <a:r>
              <a:rPr lang="en-US" baseline="0" dirty="0" err="1"/>
              <a:t>modelization</a:t>
            </a:r>
            <a:r>
              <a:rPr lang="en-US" baseline="0" dirty="0"/>
              <a:t>. </a:t>
            </a:r>
          </a:p>
          <a:p>
            <a:r>
              <a:rPr lang="en-US" baseline="0" dirty="0"/>
              <a:t> </a:t>
            </a:r>
          </a:p>
          <a:p>
            <a:endParaRPr lang="en-US" baseline="0" dirty="0"/>
          </a:p>
          <a:p>
            <a:r>
              <a:rPr lang="en-US" baseline="0" dirty="0"/>
              <a:t>However an actual board is more complicated…</a:t>
            </a:r>
          </a:p>
        </p:txBody>
      </p:sp>
      <p:sp>
        <p:nvSpPr>
          <p:cNvPr id="4" name="Segnaposto numero diapositiva 3"/>
          <p:cNvSpPr>
            <a:spLocks noGrp="1"/>
          </p:cNvSpPr>
          <p:nvPr>
            <p:ph type="sldNum" sz="quarter" idx="10"/>
          </p:nvPr>
        </p:nvSpPr>
        <p:spPr/>
        <p:txBody>
          <a:bodyPr/>
          <a:lstStyle/>
          <a:p>
            <a:fld id="{8FA89985-3EB4-4DD4-A1FC-4A5D9E470F3C}" type="slidenum">
              <a:rPr lang="it-IT" smtClean="0"/>
              <a:t>56</a:t>
            </a:fld>
            <a:endParaRPr lang="it-IT"/>
          </a:p>
        </p:txBody>
      </p:sp>
    </p:spTree>
    <p:extLst>
      <p:ext uri="{BB962C8B-B14F-4D97-AF65-F5344CB8AC3E}">
        <p14:creationId xmlns:p14="http://schemas.microsoft.com/office/powerpoint/2010/main" val="200863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aseline="0" dirty="0"/>
              <a:t>In this slide you can observe a piece of ROD layout exported in a PCB simulator. You can recognize traces and IBIS receivers.  It may seem  very complicated and indeed it is.</a:t>
            </a:r>
          </a:p>
          <a:p>
            <a:br>
              <a:rPr lang="en-US" baseline="0" dirty="0"/>
            </a:br>
            <a:r>
              <a:rPr lang="en-US" dirty="0"/>
              <a:t>After the first positioning of components and nets, it is possible to</a:t>
            </a:r>
            <a:r>
              <a:rPr lang="en-US" baseline="0" dirty="0"/>
              <a:t> observe</a:t>
            </a:r>
            <a:r>
              <a:rPr lang="en-US" dirty="0"/>
              <a:t> if the signals have been degraded to such an extent that the values 0 and 1 are not longer readable. </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Usually an accurate simulation may take several hours. With the answers from the simulator we can suggest changes or variations in PCB layout {geometry or components} .</a:t>
            </a:r>
          </a:p>
          <a:p>
            <a:endParaRPr lang="it-IT" dirty="0"/>
          </a:p>
          <a:p>
            <a:r>
              <a:rPr lang="it-IT" dirty="0" err="1"/>
              <a:t>Let’s</a:t>
            </a:r>
            <a:r>
              <a:rPr lang="it-IT" dirty="0"/>
              <a:t> </a:t>
            </a:r>
            <a:r>
              <a:rPr lang="it-IT" dirty="0" err="1"/>
              <a:t>have</a:t>
            </a:r>
            <a:r>
              <a:rPr lang="it-IT" baseline="0" dirty="0"/>
              <a:t> a </a:t>
            </a:r>
            <a:r>
              <a:rPr lang="it-IT" baseline="0" dirty="0" err="1"/>
              <a:t>quick</a:t>
            </a:r>
            <a:r>
              <a:rPr lang="it-IT" baseline="0" dirty="0"/>
              <a:t> look.</a:t>
            </a:r>
            <a:endParaRPr lang="it-IT" dirty="0"/>
          </a:p>
          <a:p>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57</a:t>
            </a:fld>
            <a:endParaRPr lang="it-IT"/>
          </a:p>
        </p:txBody>
      </p:sp>
    </p:spTree>
    <p:extLst>
      <p:ext uri="{BB962C8B-B14F-4D97-AF65-F5344CB8AC3E}">
        <p14:creationId xmlns:p14="http://schemas.microsoft.com/office/powerpoint/2010/main" val="2998368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Let</a:t>
            </a:r>
            <a:r>
              <a:rPr lang="it-IT" dirty="0"/>
              <a:t> me </a:t>
            </a:r>
            <a:r>
              <a:rPr lang="it-IT" dirty="0" err="1"/>
              <a:t>say</a:t>
            </a:r>
            <a:r>
              <a:rPr lang="it-IT" dirty="0"/>
              <a:t> some </a:t>
            </a:r>
            <a:r>
              <a:rPr lang="it-IT" dirty="0" err="1"/>
              <a:t>words</a:t>
            </a:r>
            <a:r>
              <a:rPr lang="it-IT" dirty="0"/>
              <a:t> </a:t>
            </a:r>
            <a:r>
              <a:rPr lang="it-IT" dirty="0" err="1"/>
              <a:t>about</a:t>
            </a:r>
            <a:r>
              <a:rPr lang="it-IT" baseline="0" dirty="0"/>
              <a:t> the SI. </a:t>
            </a:r>
            <a:br>
              <a:rPr lang="it-IT" baseline="0" dirty="0"/>
            </a:br>
            <a:r>
              <a:rPr lang="it-IT" dirty="0"/>
              <a:t>In </a:t>
            </a:r>
            <a:r>
              <a:rPr lang="it-IT" dirty="0" err="1"/>
              <a:t>this</a:t>
            </a:r>
            <a:r>
              <a:rPr lang="it-IT" dirty="0"/>
              <a:t> slide, on the </a:t>
            </a:r>
            <a:r>
              <a:rPr lang="it-IT" dirty="0" err="1"/>
              <a:t>left</a:t>
            </a:r>
            <a:r>
              <a:rPr lang="it-IT" dirty="0"/>
              <a:t>,  </a:t>
            </a:r>
            <a:r>
              <a:rPr lang="it-IT" dirty="0" err="1"/>
              <a:t>we</a:t>
            </a:r>
            <a:r>
              <a:rPr lang="it-IT" baseline="0" dirty="0"/>
              <a:t> can </a:t>
            </a:r>
            <a:r>
              <a:rPr lang="it-IT" baseline="0" dirty="0" err="1"/>
              <a:t>observe</a:t>
            </a:r>
            <a:r>
              <a:rPr lang="it-IT" baseline="0" dirty="0"/>
              <a:t> the </a:t>
            </a:r>
            <a:r>
              <a:rPr lang="it-IT" baseline="0" dirty="0" err="1"/>
              <a:t>behaviour</a:t>
            </a:r>
            <a:r>
              <a:rPr lang="it-IT" baseline="0" dirty="0"/>
              <a:t> of a line with a </a:t>
            </a:r>
            <a:r>
              <a:rPr lang="it-IT" baseline="0" dirty="0" err="1"/>
              <a:t>mismatch</a:t>
            </a:r>
            <a:r>
              <a:rPr lang="it-IT" baseline="0" dirty="0"/>
              <a:t> </a:t>
            </a:r>
            <a:r>
              <a:rPr lang="it-IT" baseline="0" dirty="0" err="1"/>
              <a:t>impedance</a:t>
            </a:r>
            <a:r>
              <a:rPr lang="it-IT" baseline="0" dirty="0"/>
              <a:t>.  Yellow line </a:t>
            </a:r>
            <a:r>
              <a:rPr lang="it-IT" baseline="0" dirty="0" err="1"/>
              <a:t>is</a:t>
            </a:r>
            <a:r>
              <a:rPr lang="it-IT" baseline="0" dirty="0"/>
              <a:t> the </a:t>
            </a:r>
            <a:r>
              <a:rPr lang="it-IT" baseline="0" dirty="0" err="1"/>
              <a:t>signal</a:t>
            </a:r>
            <a:r>
              <a:rPr lang="it-IT" baseline="0" dirty="0"/>
              <a:t> </a:t>
            </a:r>
            <a:r>
              <a:rPr lang="it-IT" baseline="0" dirty="0" err="1"/>
              <a:t>measured</a:t>
            </a:r>
            <a:r>
              <a:rPr lang="it-IT" baseline="0" dirty="0"/>
              <a:t> </a:t>
            </a:r>
            <a:r>
              <a:rPr lang="it-IT" baseline="0" dirty="0" err="1"/>
              <a:t>near</a:t>
            </a:r>
            <a:r>
              <a:rPr lang="it-IT" baseline="0" dirty="0"/>
              <a:t> the </a:t>
            </a:r>
            <a:r>
              <a:rPr lang="it-IT" baseline="0" dirty="0" err="1"/>
              <a:t>transmitter</a:t>
            </a:r>
            <a:r>
              <a:rPr lang="it-IT" baseline="0" dirty="0"/>
              <a:t>, </a:t>
            </a:r>
            <a:r>
              <a:rPr lang="it-IT" baseline="0" dirty="0" err="1"/>
              <a:t>whereas</a:t>
            </a:r>
            <a:r>
              <a:rPr lang="it-IT" baseline="0" dirty="0"/>
              <a:t> the blue line </a:t>
            </a:r>
            <a:r>
              <a:rPr lang="it-IT" baseline="0" dirty="0" err="1"/>
              <a:t>is</a:t>
            </a:r>
            <a:r>
              <a:rPr lang="it-IT" baseline="0" dirty="0"/>
              <a:t> the </a:t>
            </a:r>
            <a:r>
              <a:rPr lang="it-IT" baseline="0" dirty="0" err="1"/>
              <a:t>signal</a:t>
            </a:r>
            <a:r>
              <a:rPr lang="it-IT" baseline="0" dirty="0"/>
              <a:t> </a:t>
            </a:r>
            <a:r>
              <a:rPr lang="it-IT" baseline="0" dirty="0" err="1"/>
              <a:t>at</a:t>
            </a:r>
            <a:r>
              <a:rPr lang="it-IT" baseline="0" dirty="0"/>
              <a:t> the  end of the </a:t>
            </a:r>
            <a:r>
              <a:rPr lang="it-IT" baseline="0" dirty="0" err="1"/>
              <a:t>circuit</a:t>
            </a:r>
            <a:r>
              <a:rPr lang="it-IT" baseline="0" dirty="0"/>
              <a:t>, on the </a:t>
            </a:r>
            <a:r>
              <a:rPr lang="it-IT" baseline="0" dirty="0" err="1"/>
              <a:t>receiver</a:t>
            </a:r>
            <a:r>
              <a:rPr lang="it-IT" baseline="0" dirty="0"/>
              <a:t> side.</a:t>
            </a:r>
          </a:p>
          <a:p>
            <a:br>
              <a:rPr lang="it-IT" baseline="0" dirty="0"/>
            </a:br>
            <a:r>
              <a:rPr lang="it-IT" baseline="0" dirty="0"/>
              <a:t>The </a:t>
            </a:r>
            <a:r>
              <a:rPr lang="it-IT" baseline="0" dirty="0" err="1"/>
              <a:t>insertion</a:t>
            </a:r>
            <a:r>
              <a:rPr lang="it-IT" baseline="0" dirty="0"/>
              <a:t> of a </a:t>
            </a:r>
            <a:r>
              <a:rPr lang="it-IT" baseline="0" dirty="0" err="1"/>
              <a:t>proper</a:t>
            </a:r>
            <a:r>
              <a:rPr lang="it-IT" baseline="0" dirty="0"/>
              <a:t> </a:t>
            </a:r>
            <a:r>
              <a:rPr lang="it-IT" baseline="0" dirty="0" err="1"/>
              <a:t>resistor</a:t>
            </a:r>
            <a:r>
              <a:rPr lang="it-IT" baseline="0" dirty="0"/>
              <a:t> can </a:t>
            </a:r>
            <a:r>
              <a:rPr lang="it-IT" baseline="0" dirty="0" err="1"/>
              <a:t>fix</a:t>
            </a:r>
            <a:r>
              <a:rPr lang="it-IT" baseline="0" dirty="0"/>
              <a:t> the </a:t>
            </a:r>
            <a:r>
              <a:rPr lang="it-IT" baseline="0" dirty="0" err="1"/>
              <a:t>overshoots</a:t>
            </a:r>
            <a:r>
              <a:rPr lang="it-IT" baseline="0" dirty="0"/>
              <a:t> and </a:t>
            </a:r>
            <a:r>
              <a:rPr lang="it-IT" baseline="0" dirty="0" err="1"/>
              <a:t>undershoots</a:t>
            </a:r>
            <a:r>
              <a:rPr lang="it-IT" baseline="0" dirty="0"/>
              <a:t>. </a:t>
            </a:r>
            <a:r>
              <a:rPr lang="it-IT" baseline="0" dirty="0" err="1"/>
              <a:t>This</a:t>
            </a:r>
            <a:r>
              <a:rPr lang="it-IT" baseline="0" dirty="0"/>
              <a:t> procedure </a:t>
            </a:r>
            <a:r>
              <a:rPr lang="it-IT" baseline="0" dirty="0" err="1"/>
              <a:t>is</a:t>
            </a:r>
            <a:r>
              <a:rPr lang="it-IT" baseline="0" dirty="0"/>
              <a:t> </a:t>
            </a:r>
            <a:r>
              <a:rPr lang="it-IT" baseline="0" dirty="0" err="1"/>
              <a:t>called</a:t>
            </a:r>
            <a:r>
              <a:rPr lang="it-IT" baseline="0" dirty="0"/>
              <a:t> </a:t>
            </a:r>
            <a:r>
              <a:rPr lang="it-IT" baseline="0" dirty="0" err="1"/>
              <a:t>matching</a:t>
            </a:r>
            <a:r>
              <a:rPr lang="it-IT" baseline="0" dirty="0"/>
              <a:t> </a:t>
            </a:r>
            <a:r>
              <a:rPr lang="it-IT" baseline="0" dirty="0" err="1"/>
              <a:t>impedance</a:t>
            </a:r>
            <a:r>
              <a:rPr lang="it-IT" baseline="0" dirty="0"/>
              <a:t>  and </a:t>
            </a:r>
            <a:r>
              <a:rPr lang="it-IT" baseline="0" dirty="0" err="1"/>
              <a:t>it</a:t>
            </a:r>
            <a:r>
              <a:rPr lang="it-IT" baseline="0" dirty="0"/>
              <a:t> </a:t>
            </a:r>
            <a:r>
              <a:rPr lang="it-IT" baseline="0" dirty="0" err="1"/>
              <a:t>is</a:t>
            </a:r>
            <a:r>
              <a:rPr lang="it-IT" baseline="0" dirty="0"/>
              <a:t>  </a:t>
            </a:r>
            <a:r>
              <a:rPr lang="it-IT" baseline="0" dirty="0" err="1"/>
              <a:t>essentially</a:t>
            </a:r>
            <a:r>
              <a:rPr lang="it-IT" baseline="0" dirty="0"/>
              <a:t> the </a:t>
            </a:r>
            <a:r>
              <a:rPr lang="it-IT" baseline="0" dirty="0" err="1"/>
              <a:t>process</a:t>
            </a:r>
            <a:r>
              <a:rPr lang="it-IT" baseline="0" dirty="0"/>
              <a:t> of </a:t>
            </a:r>
            <a:r>
              <a:rPr lang="it-IT" baseline="0" dirty="0" err="1"/>
              <a:t>making</a:t>
            </a:r>
            <a:r>
              <a:rPr lang="it-IT" baseline="0" dirty="0"/>
              <a:t> </a:t>
            </a:r>
            <a:r>
              <a:rPr lang="it-IT" baseline="0" dirty="0" err="1"/>
              <a:t>one</a:t>
            </a:r>
            <a:r>
              <a:rPr lang="it-IT" baseline="0" dirty="0"/>
              <a:t> </a:t>
            </a:r>
            <a:r>
              <a:rPr lang="it-IT" baseline="0" dirty="0" err="1"/>
              <a:t>impedance</a:t>
            </a:r>
            <a:r>
              <a:rPr lang="it-IT" baseline="0" dirty="0"/>
              <a:t> look </a:t>
            </a:r>
            <a:r>
              <a:rPr lang="it-IT" baseline="0" dirty="0" err="1"/>
              <a:t>like</a:t>
            </a:r>
            <a:r>
              <a:rPr lang="it-IT" baseline="0" dirty="0"/>
              <a:t> </a:t>
            </a:r>
            <a:r>
              <a:rPr lang="it-IT" baseline="0" dirty="0" err="1"/>
              <a:t>another</a:t>
            </a:r>
            <a:r>
              <a:rPr lang="it-IT" baseline="0" dirty="0"/>
              <a:t> </a:t>
            </a:r>
            <a:r>
              <a:rPr lang="it-IT" baseline="0" dirty="0" err="1"/>
              <a:t>one</a:t>
            </a:r>
            <a:r>
              <a:rPr lang="it-IT" baseline="0" dirty="0"/>
              <a:t>. </a:t>
            </a:r>
          </a:p>
          <a:p>
            <a:r>
              <a:rPr lang="it-IT" baseline="0" dirty="0"/>
              <a:t> </a:t>
            </a:r>
          </a:p>
          <a:p>
            <a:r>
              <a:rPr lang="it-IT" baseline="0" dirty="0" err="1"/>
              <a:t>After</a:t>
            </a:r>
            <a:r>
              <a:rPr lang="it-IT" baseline="0" dirty="0"/>
              <a:t> the </a:t>
            </a:r>
            <a:r>
              <a:rPr lang="it-IT" baseline="0" dirty="0" err="1"/>
              <a:t>insertion</a:t>
            </a:r>
            <a:r>
              <a:rPr lang="it-IT" baseline="0" dirty="0"/>
              <a:t>,  the </a:t>
            </a:r>
            <a:r>
              <a:rPr lang="it-IT" baseline="0" dirty="0" err="1"/>
              <a:t>signal</a:t>
            </a:r>
            <a:r>
              <a:rPr lang="it-IT" baseline="0" dirty="0"/>
              <a:t>, </a:t>
            </a:r>
            <a:r>
              <a:rPr lang="it-IT" baseline="0" dirty="0" err="1"/>
              <a:t>at</a:t>
            </a:r>
            <a:r>
              <a:rPr lang="it-IT" baseline="0" dirty="0"/>
              <a:t> the </a:t>
            </a:r>
            <a:r>
              <a:rPr lang="it-IT" baseline="0" dirty="0" err="1"/>
              <a:t>receiver</a:t>
            </a:r>
            <a:r>
              <a:rPr lang="it-IT" baseline="0" dirty="0"/>
              <a:t> side,  </a:t>
            </a:r>
            <a:r>
              <a:rPr lang="it-IT" baseline="0" dirty="0" err="1"/>
              <a:t>is</a:t>
            </a:r>
            <a:r>
              <a:rPr lang="it-IT" baseline="0" dirty="0"/>
              <a:t> in a </a:t>
            </a:r>
            <a:r>
              <a:rPr lang="it-IT" baseline="0" dirty="0" err="1"/>
              <a:t>good</a:t>
            </a:r>
            <a:r>
              <a:rPr lang="it-IT" baseline="0" dirty="0"/>
              <a:t> </a:t>
            </a:r>
            <a:r>
              <a:rPr lang="it-IT" baseline="0" dirty="0" err="1"/>
              <a:t>shape</a:t>
            </a:r>
            <a:r>
              <a:rPr lang="it-IT" baseline="0" dirty="0"/>
              <a:t>  </a:t>
            </a:r>
            <a:r>
              <a:rPr lang="it-IT" baseline="0" dirty="0" err="1"/>
              <a:t>without</a:t>
            </a:r>
            <a:r>
              <a:rPr lang="it-IT" baseline="0" dirty="0"/>
              <a:t> </a:t>
            </a:r>
            <a:r>
              <a:rPr lang="it-IT" baseline="0" dirty="0" err="1"/>
              <a:t>overshoots</a:t>
            </a:r>
            <a:r>
              <a:rPr lang="it-IT" baseline="0" dirty="0"/>
              <a:t> or </a:t>
            </a:r>
            <a:r>
              <a:rPr lang="it-IT" baseline="0" dirty="0" err="1"/>
              <a:t>undershoots</a:t>
            </a:r>
            <a:r>
              <a:rPr lang="it-IT" baseline="0" dirty="0"/>
              <a:t>. </a:t>
            </a:r>
            <a:r>
              <a:rPr lang="it-IT" baseline="0" dirty="0" err="1"/>
              <a:t>Please</a:t>
            </a:r>
            <a:r>
              <a:rPr lang="it-IT" baseline="0" dirty="0"/>
              <a:t> </a:t>
            </a:r>
            <a:r>
              <a:rPr lang="it-IT" baseline="0" dirty="0" err="1"/>
              <a:t>pay</a:t>
            </a:r>
            <a:r>
              <a:rPr lang="it-IT" baseline="0" dirty="0"/>
              <a:t> </a:t>
            </a:r>
            <a:r>
              <a:rPr lang="it-IT" baseline="0" dirty="0" err="1"/>
              <a:t>attention</a:t>
            </a:r>
            <a:r>
              <a:rPr lang="it-IT" baseline="0" dirty="0"/>
              <a:t>, </a:t>
            </a:r>
            <a:r>
              <a:rPr lang="it-IT" baseline="0" dirty="0" err="1"/>
              <a:t>potentially</a:t>
            </a:r>
            <a:r>
              <a:rPr lang="it-IT" baseline="0" dirty="0"/>
              <a:t> </a:t>
            </a:r>
            <a:r>
              <a:rPr lang="it-IT" baseline="0" dirty="0" err="1"/>
              <a:t>every</a:t>
            </a:r>
            <a:r>
              <a:rPr lang="it-IT" baseline="0" dirty="0"/>
              <a:t> under/over </a:t>
            </a:r>
            <a:r>
              <a:rPr lang="it-IT" baseline="0" dirty="0" err="1"/>
              <a:t>shoot</a:t>
            </a:r>
            <a:r>
              <a:rPr lang="it-IT" baseline="0" dirty="0"/>
              <a:t> </a:t>
            </a:r>
            <a:r>
              <a:rPr lang="it-IT" baseline="0" dirty="0" err="1"/>
              <a:t>could</a:t>
            </a:r>
            <a:r>
              <a:rPr lang="it-IT" baseline="0" dirty="0"/>
              <a:t>  violate the </a:t>
            </a:r>
            <a:r>
              <a:rPr lang="it-IT" baseline="0" dirty="0" err="1"/>
              <a:t>logical</a:t>
            </a:r>
            <a:r>
              <a:rPr lang="it-IT" baseline="0" dirty="0"/>
              <a:t>/</a:t>
            </a:r>
            <a:r>
              <a:rPr lang="it-IT" baseline="0" dirty="0" err="1"/>
              <a:t>electrical</a:t>
            </a:r>
            <a:r>
              <a:rPr lang="it-IT" baseline="0" dirty="0"/>
              <a:t> </a:t>
            </a:r>
            <a:r>
              <a:rPr lang="it-IT" baseline="0" dirty="0" err="1"/>
              <a:t>values</a:t>
            </a:r>
            <a:r>
              <a:rPr lang="it-IT" baseline="0" dirty="0"/>
              <a:t> for the </a:t>
            </a:r>
            <a:r>
              <a:rPr lang="it-IT" baseline="0" dirty="0" err="1"/>
              <a:t>driven</a:t>
            </a:r>
            <a:r>
              <a:rPr lang="it-IT" baseline="0" dirty="0"/>
              <a:t> </a:t>
            </a:r>
            <a:r>
              <a:rPr lang="it-IT" baseline="0" dirty="0" err="1"/>
              <a:t>logic</a:t>
            </a:r>
            <a:r>
              <a:rPr lang="it-IT" baseline="0" dirty="0"/>
              <a:t> </a:t>
            </a:r>
            <a:r>
              <a:rPr lang="it-IT" baseline="0" dirty="0" err="1"/>
              <a:t>port</a:t>
            </a:r>
            <a:r>
              <a:rPr lang="it-IT" baseline="0" dirty="0"/>
              <a:t> so </a:t>
            </a:r>
            <a:r>
              <a:rPr lang="it-IT" baseline="0" dirty="0" err="1"/>
              <a:t>you</a:t>
            </a:r>
            <a:r>
              <a:rPr lang="it-IT" baseline="0" dirty="0"/>
              <a:t> can </a:t>
            </a:r>
            <a:r>
              <a:rPr lang="it-IT" baseline="0" dirty="0" err="1"/>
              <a:t>eventually</a:t>
            </a:r>
            <a:r>
              <a:rPr lang="it-IT" baseline="0" dirty="0"/>
              <a:t> confuse a </a:t>
            </a:r>
            <a:r>
              <a:rPr lang="it-IT" baseline="0" dirty="0" err="1"/>
              <a:t>logical</a:t>
            </a:r>
            <a:r>
              <a:rPr lang="it-IT" baseline="0" dirty="0"/>
              <a:t> «1» with a «0».</a:t>
            </a:r>
          </a:p>
          <a:p>
            <a:r>
              <a:rPr lang="it-IT" baseline="0" dirty="0"/>
              <a:t> </a:t>
            </a:r>
            <a:endParaRPr lang="it-IT" dirty="0"/>
          </a:p>
          <a:p>
            <a:r>
              <a:rPr lang="it-IT" dirty="0"/>
              <a:t>In queste figure potete vedere un caso di adattamento della linea imposto dalla </a:t>
            </a:r>
            <a:r>
              <a:rPr lang="it-IT" dirty="0" err="1"/>
              <a:t>degrazione</a:t>
            </a:r>
            <a:r>
              <a:rPr lang="it-IT" dirty="0"/>
              <a:t> tra 2 porte di I e O di 2 FPGA. In questo caso al </a:t>
            </a:r>
            <a:r>
              <a:rPr lang="it-IT" dirty="0" err="1"/>
              <a:t>masterista</a:t>
            </a:r>
            <a:r>
              <a:rPr lang="it-IT" dirty="0"/>
              <a:t> è stato comunicato che su quella linea era importante inserire una R di adattamento </a:t>
            </a:r>
          </a:p>
          <a:p>
            <a:r>
              <a:rPr lang="it-IT" dirty="0"/>
              <a:t>Insomma la simulazione è importantissima durante la realizzazione del layout. Qui tralascio le simulazioni di tipo termico o elettromagnetico ma capite da soli quanto possano essere importanti</a:t>
            </a:r>
          </a:p>
          <a:p>
            <a:endParaRPr lang="it-IT" dirty="0"/>
          </a:p>
          <a:p>
            <a:r>
              <a:rPr lang="it-IT" dirty="0"/>
              <a:t>Insomma per realizzare queste schede si va avanti per approssimazioni successive</a:t>
            </a:r>
          </a:p>
        </p:txBody>
      </p:sp>
      <p:sp>
        <p:nvSpPr>
          <p:cNvPr id="4" name="Segnaposto numero diapositiva 3"/>
          <p:cNvSpPr>
            <a:spLocks noGrp="1"/>
          </p:cNvSpPr>
          <p:nvPr>
            <p:ph type="sldNum" sz="quarter" idx="10"/>
          </p:nvPr>
        </p:nvSpPr>
        <p:spPr/>
        <p:txBody>
          <a:bodyPr/>
          <a:lstStyle/>
          <a:p>
            <a:fld id="{8FA89985-3EB4-4DD4-A1FC-4A5D9E470F3C}" type="slidenum">
              <a:rPr lang="it-IT" smtClean="0"/>
              <a:t>58</a:t>
            </a:fld>
            <a:endParaRPr lang="it-IT"/>
          </a:p>
        </p:txBody>
      </p:sp>
    </p:spTree>
    <p:extLst>
      <p:ext uri="{BB962C8B-B14F-4D97-AF65-F5344CB8AC3E}">
        <p14:creationId xmlns:p14="http://schemas.microsoft.com/office/powerpoint/2010/main" val="377559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In order to understand </a:t>
            </a:r>
            <a:r>
              <a:rPr lang="en-GB" baseline="0" dirty="0"/>
              <a:t>the precise functionality of the JTAG, we must understand which are the main ingredients and how they are </a:t>
            </a:r>
            <a:r>
              <a:rPr lang="en-GB" baseline="0" dirty="0" err="1"/>
              <a:t>combinated</a:t>
            </a:r>
            <a:r>
              <a:rPr lang="en-GB" baseline="0" dirty="0"/>
              <a:t>.</a:t>
            </a:r>
          </a:p>
          <a:p>
            <a:r>
              <a:rPr lang="en-GB" baseline="0" dirty="0"/>
              <a:t> </a:t>
            </a:r>
            <a:endParaRPr lang="en-GB" dirty="0"/>
          </a:p>
          <a:p>
            <a:r>
              <a:rPr lang="en-GB" dirty="0"/>
              <a:t>Eventually it was decided to add within the most important components, such as FPGAs and others, some additional registers and a</a:t>
            </a:r>
            <a:r>
              <a:rPr lang="en-GB" baseline="0" dirty="0"/>
              <a:t> particular FSM called</a:t>
            </a:r>
            <a:r>
              <a:rPr lang="en-GB" dirty="0"/>
              <a:t> “TAP controller”.</a:t>
            </a:r>
          </a:p>
          <a:p>
            <a:endParaRPr lang="en-GB" dirty="0"/>
          </a:p>
          <a:p>
            <a:endParaRPr lang="en-GB" dirty="0"/>
          </a:p>
          <a:p>
            <a:r>
              <a:rPr lang="en-GB" dirty="0"/>
              <a:t>At each IO pin there is also a SCAN CELL that can either collect the value present on the pin or pulse the pin itself</a:t>
            </a:r>
          </a:p>
          <a:p>
            <a:endParaRPr lang="it-IT" dirty="0"/>
          </a:p>
          <a:p>
            <a:r>
              <a:rPr lang="it-IT" dirty="0"/>
              <a:t>In </a:t>
            </a:r>
            <a:r>
              <a:rPr lang="it-IT" dirty="0" err="1"/>
              <a:t>this</a:t>
            </a:r>
            <a:r>
              <a:rPr lang="it-IT" dirty="0"/>
              <a:t> slide </a:t>
            </a:r>
            <a:r>
              <a:rPr lang="it-IT" dirty="0" err="1"/>
              <a:t>you</a:t>
            </a:r>
            <a:r>
              <a:rPr lang="it-IT" dirty="0"/>
              <a:t> can </a:t>
            </a:r>
            <a:r>
              <a:rPr lang="it-IT" dirty="0" err="1"/>
              <a:t>observe</a:t>
            </a:r>
            <a:r>
              <a:rPr lang="it-IT" dirty="0"/>
              <a:t> a </a:t>
            </a:r>
            <a:r>
              <a:rPr lang="it-IT" dirty="0" err="1"/>
              <a:t>scheme</a:t>
            </a:r>
            <a:r>
              <a:rPr lang="it-IT" dirty="0"/>
              <a:t> of an </a:t>
            </a:r>
            <a:r>
              <a:rPr lang="it-IT" dirty="0" err="1"/>
              <a:t>internal</a:t>
            </a:r>
            <a:r>
              <a:rPr lang="it-IT" dirty="0"/>
              <a:t> </a:t>
            </a:r>
            <a:r>
              <a:rPr lang="it-IT" dirty="0" err="1"/>
              <a:t>integrated</a:t>
            </a:r>
            <a:r>
              <a:rPr lang="it-IT" dirty="0"/>
              <a:t> </a:t>
            </a:r>
            <a:r>
              <a:rPr lang="it-IT" dirty="0" err="1"/>
              <a:t>circuit</a:t>
            </a:r>
            <a:r>
              <a:rPr lang="it-IT" dirty="0"/>
              <a:t>. </a:t>
            </a:r>
            <a:r>
              <a:rPr lang="it-IT" baseline="0" dirty="0"/>
              <a:t> In the bottom </a:t>
            </a:r>
            <a:r>
              <a:rPr lang="it-IT" baseline="0" dirty="0" err="1"/>
              <a:t>there</a:t>
            </a:r>
            <a:r>
              <a:rPr lang="it-IT" baseline="0" dirty="0"/>
              <a:t> </a:t>
            </a:r>
            <a:r>
              <a:rPr lang="it-IT" baseline="0" dirty="0" err="1"/>
              <a:t>is</a:t>
            </a:r>
            <a:r>
              <a:rPr lang="it-IT" baseline="0" dirty="0"/>
              <a:t> the TAP (test </a:t>
            </a:r>
            <a:r>
              <a:rPr lang="it-IT" baseline="0" dirty="0" err="1"/>
              <a:t>access</a:t>
            </a:r>
            <a:r>
              <a:rPr lang="it-IT" baseline="0" dirty="0"/>
              <a:t> </a:t>
            </a:r>
            <a:r>
              <a:rPr lang="it-IT" baseline="0" dirty="0" err="1"/>
              <a:t>port</a:t>
            </a:r>
            <a:r>
              <a:rPr lang="it-IT" baseline="0" dirty="0"/>
              <a:t>) , </a:t>
            </a:r>
            <a:r>
              <a:rPr lang="it-IT" baseline="0" dirty="0" err="1"/>
              <a:t>above</a:t>
            </a:r>
            <a:r>
              <a:rPr lang="it-IT" baseline="0" dirty="0"/>
              <a:t> the </a:t>
            </a:r>
            <a:r>
              <a:rPr lang="it-IT" baseline="0" dirty="0" err="1"/>
              <a:t>tap</a:t>
            </a:r>
            <a:r>
              <a:rPr lang="it-IT" baseline="0" dirty="0"/>
              <a:t> controller e the data and IR </a:t>
            </a:r>
            <a:r>
              <a:rPr lang="it-IT" baseline="0" dirty="0" err="1"/>
              <a:t>registers</a:t>
            </a:r>
            <a:r>
              <a:rPr lang="it-IT" baseline="0" dirty="0"/>
              <a:t>. </a:t>
            </a:r>
            <a:r>
              <a:rPr lang="it-IT" baseline="0" dirty="0" err="1"/>
              <a:t>Also</a:t>
            </a:r>
            <a:r>
              <a:rPr lang="it-IT" baseline="0" dirty="0"/>
              <a:t> in blue are </a:t>
            </a:r>
            <a:r>
              <a:rPr lang="it-IT" baseline="0" dirty="0" err="1"/>
              <a:t>depicted</a:t>
            </a:r>
            <a:r>
              <a:rPr lang="it-IT" baseline="0" dirty="0"/>
              <a:t> the SCAN </a:t>
            </a:r>
            <a:r>
              <a:rPr lang="it-IT" baseline="0" dirty="0" err="1"/>
              <a:t>cells</a:t>
            </a:r>
            <a:r>
              <a:rPr lang="it-IT" baseline="0" dirty="0"/>
              <a:t> for IO </a:t>
            </a:r>
            <a:r>
              <a:rPr lang="it-IT" baseline="0" dirty="0" err="1"/>
              <a:t>pins</a:t>
            </a:r>
            <a:r>
              <a:rPr lang="it-IT" baseline="0" dirty="0"/>
              <a:t>.</a:t>
            </a:r>
            <a:endParaRPr lang="it-IT" dirty="0"/>
          </a:p>
          <a:p>
            <a:endParaRPr lang="it-IT" dirty="0"/>
          </a:p>
          <a:p>
            <a:r>
              <a:rPr lang="en-GB" dirty="0"/>
              <a:t>Loading</a:t>
            </a:r>
            <a:r>
              <a:rPr lang="en-GB" baseline="0" dirty="0"/>
              <a:t> the established instructions in the IR register, the </a:t>
            </a:r>
            <a:r>
              <a:rPr lang="en-GB" dirty="0"/>
              <a:t>TAP controller can perform</a:t>
            </a:r>
            <a:r>
              <a:rPr lang="en-GB" baseline="0" dirty="0"/>
              <a:t> several operations: </a:t>
            </a:r>
          </a:p>
          <a:p>
            <a:r>
              <a:rPr lang="en-GB" baseline="0" dirty="0"/>
              <a:t>For example can put in bypass o </a:t>
            </a:r>
            <a:r>
              <a:rPr lang="en-GB" baseline="0" dirty="0" err="1"/>
              <a:t>highZ</a:t>
            </a:r>
            <a:r>
              <a:rPr lang="en-GB" baseline="0" dirty="0"/>
              <a:t> the pins of the IC, also we can drive the PINs with  particular values, or the TAP controller can sample the logical values on the pins of the chip in precise moment. </a:t>
            </a:r>
            <a:br>
              <a:rPr lang="en-GB" baseline="0" dirty="0"/>
            </a:br>
            <a:r>
              <a:rPr lang="en-GB" baseline="0" dirty="0"/>
              <a:t>Last but not the least, a very useful instruction it’s the IDCODE instruction that achieves the operator to retrieve the identification code of the chip.  </a:t>
            </a:r>
            <a:endParaRPr lang="en-GB" dirty="0"/>
          </a:p>
          <a:p>
            <a:r>
              <a:rPr lang="it-IT" dirty="0" err="1"/>
              <a:t>Every</a:t>
            </a:r>
            <a:r>
              <a:rPr lang="it-IT" baseline="0" dirty="0"/>
              <a:t> chip </a:t>
            </a:r>
            <a:r>
              <a:rPr lang="it-IT" baseline="0" dirty="0" err="1"/>
              <a:t>ows</a:t>
            </a:r>
            <a:r>
              <a:rPr lang="it-IT" baseline="0" dirty="0"/>
              <a:t> </a:t>
            </a:r>
            <a:r>
              <a:rPr lang="it-IT" baseline="0" dirty="0" err="1"/>
              <a:t>its</a:t>
            </a:r>
            <a:r>
              <a:rPr lang="it-IT" baseline="0" dirty="0"/>
              <a:t> IDCODE.</a:t>
            </a:r>
            <a:endParaRPr lang="it-IT" dirty="0"/>
          </a:p>
          <a:p>
            <a:r>
              <a:rPr lang="it-IT" dirty="0" err="1"/>
              <a:t>Let</a:t>
            </a:r>
            <a:r>
              <a:rPr lang="it-IT" baseline="0" dirty="0"/>
              <a:t> </a:t>
            </a:r>
            <a:r>
              <a:rPr lang="it-IT" baseline="0" dirty="0" err="1"/>
              <a:t>see</a:t>
            </a:r>
            <a:r>
              <a:rPr lang="it-IT" baseline="0" dirty="0"/>
              <a:t> an </a:t>
            </a:r>
            <a:r>
              <a:rPr lang="it-IT" baseline="0"/>
              <a:t>example</a:t>
            </a:r>
            <a:r>
              <a:rPr lang="it-IT" baseline="0" dirty="0"/>
              <a:t>.</a:t>
            </a:r>
          </a:p>
          <a:p>
            <a:br>
              <a:rPr lang="it-IT" dirty="0"/>
            </a:br>
            <a:r>
              <a:rPr lang="it-IT" dirty="0"/>
              <a:t>In pratica si è deciso di aggiungere all'interno dei componenti + importanti, ad esempio FPGA, qualche registro in + e il TAP controller</a:t>
            </a:r>
          </a:p>
          <a:p>
            <a:endParaRPr lang="it-IT" dirty="0"/>
          </a:p>
          <a:p>
            <a:r>
              <a:rPr lang="it-IT" dirty="0"/>
              <a:t>In corrispondenza di ogni pin di IO c'è una SCAN CELL che può o raccogliere il valore presente sul pin o impulsare il pin stesso</a:t>
            </a:r>
          </a:p>
          <a:p>
            <a:endParaRPr lang="it-IT" dirty="0"/>
          </a:p>
          <a:p>
            <a:r>
              <a:rPr lang="it-IT" dirty="0"/>
              <a:t>TAP= test </a:t>
            </a:r>
            <a:r>
              <a:rPr lang="it-IT" dirty="0" err="1"/>
              <a:t>access</a:t>
            </a:r>
            <a:r>
              <a:rPr lang="it-IT" dirty="0"/>
              <a:t> </a:t>
            </a:r>
            <a:r>
              <a:rPr lang="it-IT" dirty="0" err="1"/>
              <a:t>port</a:t>
            </a:r>
            <a:endParaRPr lang="it-IT" dirty="0"/>
          </a:p>
          <a:p>
            <a:endParaRPr lang="it-IT" dirty="0"/>
          </a:p>
          <a:p>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39</a:t>
            </a:fld>
            <a:endParaRPr lang="it-IT"/>
          </a:p>
        </p:txBody>
      </p:sp>
    </p:spTree>
    <p:extLst>
      <p:ext uri="{BB962C8B-B14F-4D97-AF65-F5344CB8AC3E}">
        <p14:creationId xmlns:p14="http://schemas.microsoft.com/office/powerpoint/2010/main" val="536689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 tap controller is nothing more than a finished state machine</a:t>
            </a:r>
          </a:p>
          <a:p>
            <a:endParaRPr lang="en-GB" dirty="0"/>
          </a:p>
          <a:p>
            <a:r>
              <a:rPr lang="en-GB" dirty="0"/>
              <a:t>Oriented graph in which each ellipse represents a state. And 2 arrows with above the TMS value required for transition come out of each status</a:t>
            </a:r>
          </a:p>
          <a:p>
            <a:r>
              <a:rPr lang="en-GB" dirty="0"/>
              <a:t>In order</a:t>
            </a:r>
            <a:r>
              <a:rPr lang="en-GB" baseline="0" dirty="0"/>
              <a:t> to perform any operation, the first thing to do is to inject the instruction code within the IR register</a:t>
            </a:r>
            <a:endParaRPr lang="en-GB" dirty="0"/>
          </a:p>
          <a:p>
            <a:endParaRPr lang="en-GB" dirty="0"/>
          </a:p>
          <a:p>
            <a:r>
              <a:rPr lang="en-GB" dirty="0"/>
              <a:t>Ok,</a:t>
            </a:r>
            <a:r>
              <a:rPr lang="en-GB" baseline="0" dirty="0"/>
              <a:t> now we are ready for a first demo. We’ll try to apply our new  knowledge</a:t>
            </a:r>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40</a:t>
            </a:fld>
            <a:endParaRPr lang="it-IT"/>
          </a:p>
        </p:txBody>
      </p:sp>
    </p:spTree>
    <p:extLst>
      <p:ext uri="{BB962C8B-B14F-4D97-AF65-F5344CB8AC3E}">
        <p14:creationId xmlns:p14="http://schemas.microsoft.com/office/powerpoint/2010/main" val="53770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a:t>
            </a:r>
            <a:r>
              <a:rPr lang="en-GB" baseline="0" dirty="0"/>
              <a:t> CPLD and the FPGA is in a chain called JTAG CHAIN. </a:t>
            </a:r>
            <a:r>
              <a:rPr lang="en-GB" baseline="0" dirty="0" err="1"/>
              <a:t>Essentialy</a:t>
            </a:r>
            <a:r>
              <a:rPr lang="en-GB" baseline="0" dirty="0"/>
              <a:t> the TDI coming from the JTAG connector comes in the FPGA. The TDO of the FPGA becomes the TDI of the second programmable logic, our CPLD. The TMS and the TCK ports are common for each devices and they are driven in a parallel mode. </a:t>
            </a:r>
          </a:p>
          <a:p>
            <a:r>
              <a:rPr lang="en-GB" baseline="0" dirty="0"/>
              <a:t>With this electric configuration the 2 TAP controllers, inside the logics, are accessible from the JTAG port  </a:t>
            </a:r>
          </a:p>
          <a:p>
            <a:r>
              <a:rPr lang="en-GB" baseline="0" dirty="0"/>
              <a:t>Now we’ll perform some operations on this JTAG chain…</a:t>
            </a:r>
          </a:p>
          <a:p>
            <a:r>
              <a:rPr lang="en-GB" baseline="0" dirty="0"/>
              <a:t>   </a:t>
            </a:r>
          </a:p>
        </p:txBody>
      </p:sp>
      <p:sp>
        <p:nvSpPr>
          <p:cNvPr id="4" name="Segnaposto numero diapositiva 3"/>
          <p:cNvSpPr>
            <a:spLocks noGrp="1"/>
          </p:cNvSpPr>
          <p:nvPr>
            <p:ph type="sldNum" sz="quarter" idx="10"/>
          </p:nvPr>
        </p:nvSpPr>
        <p:spPr/>
        <p:txBody>
          <a:bodyPr/>
          <a:lstStyle/>
          <a:p>
            <a:fld id="{8FA89985-3EB4-4DD4-A1FC-4A5D9E470F3C}" type="slidenum">
              <a:rPr lang="it-IT" smtClean="0"/>
              <a:t>41</a:t>
            </a:fld>
            <a:endParaRPr lang="it-IT"/>
          </a:p>
        </p:txBody>
      </p:sp>
    </p:spTree>
    <p:extLst>
      <p:ext uri="{BB962C8B-B14F-4D97-AF65-F5344CB8AC3E}">
        <p14:creationId xmlns:p14="http://schemas.microsoft.com/office/powerpoint/2010/main" val="293366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ISE per trasformare un VHDL in un file finale di programmazione si passa attraverso alcuni passaggi </a:t>
            </a:r>
            <a:br>
              <a:rPr lang="it-IT" dirty="0"/>
            </a:br>
            <a:r>
              <a:rPr lang="it-IT" dirty="0"/>
              <a:t>Nel nostro caso partiamo dal progetto ISE che avete visto con il </a:t>
            </a:r>
            <a:r>
              <a:rPr lang="it-IT" dirty="0" err="1"/>
              <a:t>dott.Giorgi</a:t>
            </a:r>
            <a:br>
              <a:rPr lang="it-IT" dirty="0"/>
            </a:br>
            <a:r>
              <a:rPr lang="it-IT" dirty="0"/>
              <a:t>E' un caso semplicissimo, c'è solo 1 file VHD.</a:t>
            </a:r>
          </a:p>
          <a:p>
            <a:endParaRPr lang="it-IT" dirty="0"/>
          </a:p>
          <a:p>
            <a:r>
              <a:rPr lang="it-IT" dirty="0"/>
              <a:t>XST. sintetizzatore. Trasforma il </a:t>
            </a:r>
            <a:r>
              <a:rPr lang="it-IT" dirty="0" err="1"/>
              <a:t>vhdl</a:t>
            </a:r>
            <a:r>
              <a:rPr lang="it-IT" dirty="0"/>
              <a:t>/</a:t>
            </a:r>
            <a:r>
              <a:rPr lang="it-IT" dirty="0" err="1"/>
              <a:t>verilog</a:t>
            </a:r>
            <a:r>
              <a:rPr lang="it-IT" dirty="0"/>
              <a:t> in una </a:t>
            </a:r>
            <a:r>
              <a:rPr lang="it-IT" dirty="0" err="1"/>
              <a:t>netlist</a:t>
            </a:r>
            <a:r>
              <a:rPr lang="it-IT" dirty="0"/>
              <a:t> NGC (file </a:t>
            </a:r>
            <a:r>
              <a:rPr lang="it-IT" dirty="0" err="1"/>
              <a:t>ascii</a:t>
            </a:r>
            <a:r>
              <a:rPr lang="it-IT" dirty="0"/>
              <a:t> </a:t>
            </a:r>
            <a:r>
              <a:rPr lang="it-IT" dirty="0" err="1"/>
              <a:t>nHR</a:t>
            </a:r>
            <a:r>
              <a:rPr lang="it-IT" dirty="0"/>
              <a:t>) di ogni singolo componente</a:t>
            </a:r>
          </a:p>
          <a:p>
            <a:r>
              <a:rPr lang="it-IT" dirty="0"/>
              <a:t>a)</a:t>
            </a:r>
            <a:r>
              <a:rPr lang="it-IT" dirty="0" err="1"/>
              <a:t>Parsing</a:t>
            </a:r>
            <a:endParaRPr lang="it-IT" dirty="0"/>
          </a:p>
          <a:p>
            <a:r>
              <a:rPr lang="it-IT" dirty="0"/>
              <a:t>b)FSM </a:t>
            </a:r>
            <a:r>
              <a:rPr lang="it-IT" dirty="0" err="1"/>
              <a:t>extraction</a:t>
            </a:r>
            <a:endParaRPr lang="it-IT" dirty="0"/>
          </a:p>
          <a:p>
            <a:r>
              <a:rPr lang="it-IT" dirty="0"/>
              <a:t>c) ottimizzazione a basso livello (scelta dei </a:t>
            </a:r>
            <a:r>
              <a:rPr lang="it-IT" dirty="0" err="1"/>
              <a:t>mux</a:t>
            </a:r>
            <a:r>
              <a:rPr lang="it-IT" dirty="0"/>
              <a:t>, </a:t>
            </a:r>
            <a:r>
              <a:rPr lang="it-IT" dirty="0" err="1"/>
              <a:t>dsp</a:t>
            </a:r>
            <a:r>
              <a:rPr lang="it-IT" dirty="0"/>
              <a:t>, ecc...</a:t>
            </a:r>
          </a:p>
          <a:p>
            <a:endParaRPr lang="it-IT" dirty="0"/>
          </a:p>
          <a:p>
            <a:r>
              <a:rPr lang="it-IT" dirty="0" err="1"/>
              <a:t>Translate</a:t>
            </a:r>
            <a:r>
              <a:rPr lang="it-IT" dirty="0"/>
              <a:t>: Merge degli </a:t>
            </a:r>
            <a:r>
              <a:rPr lang="it-IT" dirty="0" err="1"/>
              <a:t>ngc</a:t>
            </a:r>
            <a:r>
              <a:rPr lang="it-IT" dirty="0"/>
              <a:t> e applicazioni dei </a:t>
            </a:r>
            <a:r>
              <a:rPr lang="it-IT" dirty="0" err="1"/>
              <a:t>constraints</a:t>
            </a:r>
            <a:endParaRPr lang="it-IT" dirty="0"/>
          </a:p>
          <a:p>
            <a:r>
              <a:rPr lang="it-IT" dirty="0" err="1"/>
              <a:t>Mapping</a:t>
            </a:r>
            <a:r>
              <a:rPr lang="it-IT" dirty="0"/>
              <a:t>: mappatura delle risorse necessarie sul </a:t>
            </a:r>
            <a:r>
              <a:rPr lang="it-IT" dirty="0" err="1"/>
              <a:t>device</a:t>
            </a:r>
            <a:endParaRPr lang="it-IT" dirty="0"/>
          </a:p>
          <a:p>
            <a:r>
              <a:rPr lang="it-IT" dirty="0"/>
              <a:t>Par: Traccia le connessioni e prepara il file per il </a:t>
            </a:r>
            <a:r>
              <a:rPr lang="it-IT" dirty="0" err="1"/>
              <a:t>bitgen</a:t>
            </a:r>
            <a:endParaRPr lang="it-IT" dirty="0"/>
          </a:p>
          <a:p>
            <a:endParaRPr lang="it-IT" dirty="0"/>
          </a:p>
          <a:p>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46</a:t>
            </a:fld>
            <a:endParaRPr lang="it-IT"/>
          </a:p>
        </p:txBody>
      </p:sp>
    </p:spTree>
    <p:extLst>
      <p:ext uri="{BB962C8B-B14F-4D97-AF65-F5344CB8AC3E}">
        <p14:creationId xmlns:p14="http://schemas.microsoft.com/office/powerpoint/2010/main" val="259947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a:t>
            </a:r>
            <a:r>
              <a:rPr lang="en-GB" baseline="0" dirty="0"/>
              <a:t> tap port comprises 4 signals</a:t>
            </a:r>
          </a:p>
          <a:p>
            <a:r>
              <a:rPr lang="en-GB" baseline="0" dirty="0"/>
              <a:t>3 input pins&gt;</a:t>
            </a:r>
          </a:p>
          <a:p>
            <a:r>
              <a:rPr lang="en-GB" baseline="0" dirty="0"/>
              <a:t>TDI, TCK, TMS </a:t>
            </a:r>
          </a:p>
          <a:p>
            <a:r>
              <a:rPr lang="en-GB" baseline="0" dirty="0"/>
              <a:t>and  an output port TDO</a:t>
            </a:r>
            <a:endParaRPr lang="en-GB" dirty="0"/>
          </a:p>
          <a:p>
            <a:r>
              <a:rPr lang="en-GB" dirty="0"/>
              <a:t>In the </a:t>
            </a:r>
            <a:r>
              <a:rPr lang="en-GB" dirty="0" err="1"/>
              <a:t>stardard</a:t>
            </a:r>
            <a:r>
              <a:rPr lang="en-GB" dirty="0"/>
              <a:t>  you can find a very formal definition but in practice....</a:t>
            </a:r>
            <a:endParaRPr lang="it-IT"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51</a:t>
            </a:fld>
            <a:endParaRPr lang="it-IT"/>
          </a:p>
        </p:txBody>
      </p:sp>
    </p:spTree>
    <p:extLst>
      <p:ext uri="{BB962C8B-B14F-4D97-AF65-F5344CB8AC3E}">
        <p14:creationId xmlns:p14="http://schemas.microsoft.com/office/powerpoint/2010/main" val="132079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But PCB simulations are not the only tool available and  also the</a:t>
            </a:r>
            <a:r>
              <a:rPr lang="en-GB" baseline="0" dirty="0"/>
              <a:t> simulations </a:t>
            </a:r>
            <a:r>
              <a:rPr lang="en-GB" dirty="0"/>
              <a:t>are used long before production. Then we move on to the actual realization of the prototype and here new tools are used</a:t>
            </a:r>
          </a:p>
          <a:p>
            <a:endParaRPr lang="en-GB" dirty="0"/>
          </a:p>
          <a:p>
            <a:r>
              <a:rPr lang="en-GB" dirty="0"/>
              <a:t>Let me introduce IEEE. </a:t>
            </a:r>
            <a:br>
              <a:rPr lang="en-GB" dirty="0"/>
            </a:br>
            <a:r>
              <a:rPr lang="en-GB" dirty="0"/>
              <a:t>IEEE is an</a:t>
            </a:r>
            <a:r>
              <a:rPr lang="en-GB" baseline="0" dirty="0"/>
              <a:t> international technical professional organization dedicated to foster </a:t>
            </a:r>
            <a:r>
              <a:rPr lang="en-GB" sz="1200" b="0" i="0" kern="1200" dirty="0">
                <a:solidFill>
                  <a:schemeClr val="tx1"/>
                </a:solidFill>
                <a:effectLst/>
                <a:latin typeface="+mn-lt"/>
                <a:ea typeface="+mn-ea"/>
                <a:cs typeface="+mn-cs"/>
              </a:rPr>
              <a:t>technological innovation  in the world community.</a:t>
            </a:r>
          </a:p>
          <a:p>
            <a:r>
              <a:rPr lang="en-GB" sz="1200" b="0" i="0" kern="1200" dirty="0">
                <a:solidFill>
                  <a:schemeClr val="tx1"/>
                </a:solidFill>
                <a:effectLst/>
                <a:latin typeface="+mn-lt"/>
                <a:ea typeface="+mn-ea"/>
                <a:cs typeface="+mn-cs"/>
              </a:rPr>
              <a:t>Every year this</a:t>
            </a:r>
            <a:r>
              <a:rPr lang="en-GB" sz="1200" b="0" i="0" kern="1200" baseline="0" dirty="0">
                <a:solidFill>
                  <a:schemeClr val="tx1"/>
                </a:solidFill>
                <a:effectLst/>
                <a:latin typeface="+mn-lt"/>
                <a:ea typeface="+mn-ea"/>
                <a:cs typeface="+mn-cs"/>
              </a:rPr>
              <a:t> organization studies standards, methodologies  for measurements and its members produce an huge quantity of technical documentation to improve  the knowledge in several fields like Electronics, </a:t>
            </a:r>
            <a:r>
              <a:rPr lang="en-GB" sz="1200" b="0" i="0" kern="1200" baseline="0" dirty="0" err="1">
                <a:solidFill>
                  <a:schemeClr val="tx1"/>
                </a:solidFill>
                <a:effectLst/>
                <a:latin typeface="+mn-lt"/>
                <a:ea typeface="+mn-ea"/>
                <a:cs typeface="+mn-cs"/>
              </a:rPr>
              <a:t>BioInformatics</a:t>
            </a:r>
            <a:r>
              <a:rPr lang="en-GB" sz="1200" b="0" i="0" kern="1200" baseline="0" dirty="0">
                <a:solidFill>
                  <a:schemeClr val="tx1"/>
                </a:solidFill>
                <a:effectLst/>
                <a:latin typeface="+mn-lt"/>
                <a:ea typeface="+mn-ea"/>
                <a:cs typeface="+mn-cs"/>
              </a:rPr>
              <a:t>, Communications, IT, Components and Materials </a:t>
            </a:r>
            <a:r>
              <a:rPr lang="en-GB" sz="1200" b="0" i="0" kern="1200" baseline="0" dirty="0" err="1">
                <a:solidFill>
                  <a:schemeClr val="tx1"/>
                </a:solidFill>
                <a:effectLst/>
                <a:latin typeface="+mn-lt"/>
                <a:ea typeface="+mn-ea"/>
                <a:cs typeface="+mn-cs"/>
              </a:rPr>
              <a:t>ecc</a:t>
            </a:r>
            <a:r>
              <a:rPr lang="en-GB" sz="1200" b="0" i="0" kern="1200" baseline="0" dirty="0">
                <a:solidFill>
                  <a:schemeClr val="tx1"/>
                </a:solidFill>
                <a:effectLst/>
                <a:latin typeface="+mn-lt"/>
                <a:ea typeface="+mn-ea"/>
                <a:cs typeface="+mn-cs"/>
              </a:rPr>
              <a:t>….</a:t>
            </a:r>
          </a:p>
          <a:p>
            <a:endParaRPr lang="en-GB" dirty="0"/>
          </a:p>
          <a:p>
            <a:r>
              <a:rPr lang="en-GB" dirty="0"/>
              <a:t>In particular for our </a:t>
            </a:r>
            <a:r>
              <a:rPr lang="en-GB" dirty="0" err="1"/>
              <a:t>purpouse</a:t>
            </a:r>
            <a:r>
              <a:rPr lang="en-GB" baseline="0" dirty="0"/>
              <a:t> in the mid 1980s they introduced a truly powerful lever : JTAG </a:t>
            </a:r>
          </a:p>
          <a:p>
            <a:endParaRPr lang="en-GB" baseline="0" dirty="0"/>
          </a:p>
          <a:p>
            <a:r>
              <a:rPr lang="en-GB" sz="1200" b="0" i="0" kern="1200" dirty="0">
                <a:solidFill>
                  <a:schemeClr val="tx1"/>
                </a:solidFill>
                <a:effectLst/>
                <a:latin typeface="+mn-lt"/>
                <a:ea typeface="+mn-ea"/>
                <a:cs typeface="+mn-cs"/>
              </a:rPr>
              <a:t>The IEEE 1149.1 standard defines test logic that can be included in an integrated circuit to provide standardized approaches to — testing the interconnections between integrated circuits once they have been assembled onto a printed circuit board or other substrate; — testing the integrated circuit itself; and — observing or modifying circuit activity during the component's normal operation. The test logic consists of a boundary-scan register and other building blocks and is accessed through a Test Access Port (TAP).</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Now I’ll show</a:t>
            </a:r>
            <a:r>
              <a:rPr lang="en-GB" sz="1200" b="0" i="0" kern="1200" baseline="0" dirty="0">
                <a:solidFill>
                  <a:schemeClr val="tx1"/>
                </a:solidFill>
                <a:effectLst/>
                <a:latin typeface="+mn-lt"/>
                <a:ea typeface="+mn-ea"/>
                <a:cs typeface="+mn-cs"/>
              </a:rPr>
              <a:t> you how it is composed and how it is used in electronics</a:t>
            </a:r>
            <a:endParaRPr lang="en-GB" sz="1200" b="0" i="0" kern="1200" dirty="0">
              <a:solidFill>
                <a:schemeClr val="tx1"/>
              </a:solidFill>
              <a:effectLst/>
              <a:latin typeface="+mn-lt"/>
              <a:ea typeface="+mn-ea"/>
              <a:cs typeface="+mn-cs"/>
            </a:endParaRPr>
          </a:p>
          <a:p>
            <a:endParaRPr lang="en-GB" dirty="0"/>
          </a:p>
        </p:txBody>
      </p:sp>
      <p:sp>
        <p:nvSpPr>
          <p:cNvPr id="4" name="Segnaposto numero diapositiva 3"/>
          <p:cNvSpPr>
            <a:spLocks noGrp="1"/>
          </p:cNvSpPr>
          <p:nvPr>
            <p:ph type="sldNum" sz="quarter" idx="10"/>
          </p:nvPr>
        </p:nvSpPr>
        <p:spPr/>
        <p:txBody>
          <a:bodyPr/>
          <a:lstStyle/>
          <a:p>
            <a:fld id="{8FA89985-3EB4-4DD4-A1FC-4A5D9E470F3C}" type="slidenum">
              <a:rPr lang="it-IT" smtClean="0"/>
              <a:t>52</a:t>
            </a:fld>
            <a:endParaRPr lang="it-IT"/>
          </a:p>
        </p:txBody>
      </p:sp>
    </p:spTree>
    <p:extLst>
      <p:ext uri="{BB962C8B-B14F-4D97-AF65-F5344CB8AC3E}">
        <p14:creationId xmlns:p14="http://schemas.microsoft.com/office/powerpoint/2010/main" val="265676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Esempio di utilizzo: 2 chip in catena testano le loro connessioni</a:t>
            </a:r>
          </a:p>
          <a:p>
            <a:endParaRPr lang="it-IT" dirty="0"/>
          </a:p>
          <a:p>
            <a:r>
              <a:rPr lang="it-IT" dirty="0"/>
              <a:t>Catene potenzialmente lunghissime</a:t>
            </a:r>
          </a:p>
        </p:txBody>
      </p:sp>
      <p:sp>
        <p:nvSpPr>
          <p:cNvPr id="4" name="Segnaposto numero diapositiva 3"/>
          <p:cNvSpPr>
            <a:spLocks noGrp="1"/>
          </p:cNvSpPr>
          <p:nvPr>
            <p:ph type="sldNum" sz="quarter" idx="10"/>
          </p:nvPr>
        </p:nvSpPr>
        <p:spPr/>
        <p:txBody>
          <a:bodyPr/>
          <a:lstStyle/>
          <a:p>
            <a:fld id="{8FA89985-3EB4-4DD4-A1FC-4A5D9E470F3C}" type="slidenum">
              <a:rPr lang="it-IT" smtClean="0"/>
              <a:t>53</a:t>
            </a:fld>
            <a:endParaRPr lang="it-IT"/>
          </a:p>
        </p:txBody>
      </p:sp>
    </p:spTree>
    <p:extLst>
      <p:ext uri="{BB962C8B-B14F-4D97-AF65-F5344CB8AC3E}">
        <p14:creationId xmlns:p14="http://schemas.microsoft.com/office/powerpoint/2010/main" val="4034808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Esempio di utilizzo: 2 chip in catena testano le loro connessioni</a:t>
            </a:r>
          </a:p>
          <a:p>
            <a:endParaRPr lang="it-IT" dirty="0"/>
          </a:p>
          <a:p>
            <a:r>
              <a:rPr lang="it-IT" dirty="0"/>
              <a:t>Catene potenzialmente lunghissime</a:t>
            </a:r>
          </a:p>
        </p:txBody>
      </p:sp>
      <p:sp>
        <p:nvSpPr>
          <p:cNvPr id="4" name="Segnaposto numero diapositiva 3"/>
          <p:cNvSpPr>
            <a:spLocks noGrp="1"/>
          </p:cNvSpPr>
          <p:nvPr>
            <p:ph type="sldNum" sz="quarter" idx="10"/>
          </p:nvPr>
        </p:nvSpPr>
        <p:spPr/>
        <p:txBody>
          <a:bodyPr/>
          <a:lstStyle/>
          <a:p>
            <a:fld id="{8FA89985-3EB4-4DD4-A1FC-4A5D9E470F3C}" type="slidenum">
              <a:rPr lang="it-IT" smtClean="0"/>
              <a:t>54</a:t>
            </a:fld>
            <a:endParaRPr lang="it-IT"/>
          </a:p>
        </p:txBody>
      </p:sp>
    </p:spTree>
    <p:extLst>
      <p:ext uri="{BB962C8B-B14F-4D97-AF65-F5344CB8AC3E}">
        <p14:creationId xmlns:p14="http://schemas.microsoft.com/office/powerpoint/2010/main" val="371850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B890E972-999D-4A2C-9118-4ED256F8FDB9}" type="datetime1">
              <a:rPr lang="it-IT" smtClean="0"/>
              <a:t>20/04/2023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4179304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3FEAB799-2769-4335-A7CF-58DDFD8D330D}" type="datetime1">
              <a:rPr lang="it-IT" smtClean="0"/>
              <a:t>20/04/2023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2462171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092AFF64-75AA-48BC-98F2-EE6276DD3DDE}" type="datetime1">
              <a:rPr lang="it-IT" smtClean="0"/>
              <a:t>20/04/2023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2227128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205049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374F2BFC-45FD-4396-B6E2-BCF5EE9FFB52}" type="datetime1">
              <a:rPr lang="it-IT" smtClean="0"/>
              <a:t>20/04/2023</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4236943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9F92AFE5-40DB-4A7E-875B-A84311A57511}" type="datetime1">
              <a:rPr lang="it-IT" smtClean="0"/>
              <a:t>20/04/2023</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26266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BC79BA3-9EFD-45DE-AB23-66FFDE3FA16E}" type="datetime1">
              <a:rPr lang="it-IT" smtClean="0"/>
              <a:t>20/04/2023</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176410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57238B16-BAE2-49B8-BD61-F1B69D4AD744}" type="datetime1">
              <a:rPr lang="it-IT" smtClean="0"/>
              <a:t>20/04/2023</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378213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98EC7F2-433D-4446-9608-35D275F25DC5}" type="datetime1">
              <a:rPr lang="it-IT" smtClean="0"/>
              <a:t>20/04/2023</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3149676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A9502B3F-A46B-49A6-96CC-6A2373EA9282}" type="datetime1">
              <a:rPr lang="it-IT" smtClean="0"/>
              <a:t>20/04/2023</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2570039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4AE4A1D6-A172-4603-81CD-8D39E9720EB0}" type="datetime1">
              <a:rPr lang="it-IT" smtClean="0"/>
              <a:t>20/04/2023</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3C76486-C2C4-4D7A-B39C-4A60E478F588}" type="slidenum">
              <a:rPr lang="it-IT" smtClean="0"/>
              <a:t>‹#›</a:t>
            </a:fld>
            <a:endParaRPr lang="it-IT"/>
          </a:p>
        </p:txBody>
      </p:sp>
    </p:spTree>
    <p:extLst>
      <p:ext uri="{BB962C8B-B14F-4D97-AF65-F5344CB8AC3E}">
        <p14:creationId xmlns:p14="http://schemas.microsoft.com/office/powerpoint/2010/main" val="389285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F05F2F-9B66-4E75-BFC5-3AF7E3C09735}" type="datetime1">
              <a:rPr lang="it-IT" smtClean="0"/>
              <a:t>20/04/2023</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C76486-C2C4-4D7A-B39C-4A60E478F588}" type="slidenum">
              <a:rPr lang="it-IT" smtClean="0"/>
              <a:t>‹#›</a:t>
            </a:fld>
            <a:endParaRPr lang="it-IT"/>
          </a:p>
        </p:txBody>
      </p:sp>
    </p:spTree>
    <p:extLst>
      <p:ext uri="{BB962C8B-B14F-4D97-AF65-F5344CB8AC3E}">
        <p14:creationId xmlns:p14="http://schemas.microsoft.com/office/powerpoint/2010/main" val="3736453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balbi@bo.infn.it"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tif"/><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youtube.com/watch?v=FLrEghnKncA"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NhXMXiXOWAA?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b="1" cap="small" dirty="0"/>
              <a:t>Logiche programmabili</a:t>
            </a:r>
          </a:p>
        </p:txBody>
      </p:sp>
      <p:sp>
        <p:nvSpPr>
          <p:cNvPr id="3" name="Sottotitolo 2"/>
          <p:cNvSpPr>
            <a:spLocks noGrp="1"/>
          </p:cNvSpPr>
          <p:nvPr>
            <p:ph type="subTitle" idx="1"/>
          </p:nvPr>
        </p:nvSpPr>
        <p:spPr/>
        <p:txBody>
          <a:bodyPr/>
          <a:lstStyle/>
          <a:p>
            <a:r>
              <a:rPr lang="it-IT" cap="small" dirty="0"/>
              <a:t>Introduzione alle FPGA</a:t>
            </a:r>
          </a:p>
        </p:txBody>
      </p:sp>
      <p:sp>
        <p:nvSpPr>
          <p:cNvPr id="5" name="Sottotitolo 2"/>
          <p:cNvSpPr txBox="1">
            <a:spLocks/>
          </p:cNvSpPr>
          <p:nvPr/>
        </p:nvSpPr>
        <p:spPr>
          <a:xfrm>
            <a:off x="1166446" y="5301762"/>
            <a:ext cx="9533793" cy="17057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b="1" dirty="0"/>
              <a:t>Gabriele Balbi</a:t>
            </a:r>
            <a:br>
              <a:rPr lang="it-IT" b="1" dirty="0"/>
            </a:br>
            <a:r>
              <a:rPr lang="it-IT" dirty="0">
                <a:hlinkClick r:id="rId2"/>
              </a:rPr>
              <a:t>balbi@bo.infn.it</a:t>
            </a:r>
            <a:endParaRPr lang="it-IT" dirty="0"/>
          </a:p>
          <a:p>
            <a:r>
              <a:rPr lang="it-IT" sz="1600" cap="small" dirty="0"/>
              <a:t>Istituto Nazionale di Fisica Nucleare </a:t>
            </a:r>
            <a:r>
              <a:rPr lang="it-IT" sz="1600" b="1" cap="small" dirty="0"/>
              <a:t>INFN</a:t>
            </a:r>
            <a:br>
              <a:rPr lang="it-IT" sz="1600" b="1" cap="small" dirty="0"/>
            </a:br>
            <a:r>
              <a:rPr lang="it-IT" sz="1600" cap="small" dirty="0"/>
              <a:t>Sezione di Bologna – Centro di Elettronica</a:t>
            </a:r>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693" y="222738"/>
            <a:ext cx="2710346" cy="2150208"/>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4461"/>
            <a:ext cx="3904787" cy="2094386"/>
          </a:xfrm>
          <a:prstGeom prst="rect">
            <a:avLst/>
          </a:prstGeom>
        </p:spPr>
      </p:pic>
      <p:pic>
        <p:nvPicPr>
          <p:cNvPr id="8" name="Immagine 7">
            <a:extLst>
              <a:ext uri="{FF2B5EF4-FFF2-40B4-BE49-F238E27FC236}">
                <a16:creationId xmlns:a16="http://schemas.microsoft.com/office/drawing/2014/main" id="{3F9D5AE9-42E8-4C69-AECA-76079FA4C5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965" y="5486400"/>
            <a:ext cx="1893758" cy="1188408"/>
          </a:xfrm>
          <a:prstGeom prst="rect">
            <a:avLst/>
          </a:prstGeom>
        </p:spPr>
      </p:pic>
      <p:sp>
        <p:nvSpPr>
          <p:cNvPr id="4" name="Segnaposto data 3">
            <a:extLst>
              <a:ext uri="{FF2B5EF4-FFF2-40B4-BE49-F238E27FC236}">
                <a16:creationId xmlns:a16="http://schemas.microsoft.com/office/drawing/2014/main" id="{B21AF88B-F3D8-4254-A57C-13F40773ECB5}"/>
              </a:ext>
            </a:extLst>
          </p:cNvPr>
          <p:cNvSpPr>
            <a:spLocks noGrp="1"/>
          </p:cNvSpPr>
          <p:nvPr>
            <p:ph type="dt" sz="half" idx="10"/>
          </p:nvPr>
        </p:nvSpPr>
        <p:spPr/>
        <p:txBody>
          <a:bodyPr/>
          <a:lstStyle/>
          <a:p>
            <a:fld id="{8FDFFC1B-7350-42EB-B052-014D13AA14A8}" type="datetime1">
              <a:rPr lang="it-IT" smtClean="0"/>
              <a:t>20/04/2023</a:t>
            </a:fld>
            <a:endParaRPr lang="it-IT"/>
          </a:p>
        </p:txBody>
      </p:sp>
      <p:sp>
        <p:nvSpPr>
          <p:cNvPr id="9" name="Segnaposto numero diapositiva 8">
            <a:extLst>
              <a:ext uri="{FF2B5EF4-FFF2-40B4-BE49-F238E27FC236}">
                <a16:creationId xmlns:a16="http://schemas.microsoft.com/office/drawing/2014/main" id="{75E13672-D04E-4BAE-ADB1-4E0B6B602F2A}"/>
              </a:ext>
            </a:extLst>
          </p:cNvPr>
          <p:cNvSpPr>
            <a:spLocks noGrp="1"/>
          </p:cNvSpPr>
          <p:nvPr>
            <p:ph type="sldNum" sz="quarter" idx="12"/>
          </p:nvPr>
        </p:nvSpPr>
        <p:spPr/>
        <p:txBody>
          <a:bodyPr/>
          <a:lstStyle/>
          <a:p>
            <a:fld id="{23C76486-C2C4-4D7A-B39C-4A60E478F588}" type="slidenum">
              <a:rPr lang="it-IT" smtClean="0"/>
              <a:t>1</a:t>
            </a:fld>
            <a:endParaRPr lang="it-IT"/>
          </a:p>
        </p:txBody>
      </p:sp>
    </p:spTree>
    <p:extLst>
      <p:ext uri="{BB962C8B-B14F-4D97-AF65-F5344CB8AC3E}">
        <p14:creationId xmlns:p14="http://schemas.microsoft.com/office/powerpoint/2010/main" val="732633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4638C6-754A-4D4D-8A7C-0362B298DE7E}"/>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955881C-9961-440C-8730-7CBD728E53AD}"/>
              </a:ext>
            </a:extLst>
          </p:cNvPr>
          <p:cNvSpPr>
            <a:spLocks noGrp="1"/>
          </p:cNvSpPr>
          <p:nvPr>
            <p:ph idx="1"/>
          </p:nvPr>
        </p:nvSpPr>
        <p:spPr/>
        <p:txBody>
          <a:bodyPr/>
          <a:lstStyle/>
          <a:p>
            <a:endParaRPr lang="it-IT"/>
          </a:p>
        </p:txBody>
      </p:sp>
      <p:sp>
        <p:nvSpPr>
          <p:cNvPr id="4" name="Segnaposto data 3">
            <a:extLst>
              <a:ext uri="{FF2B5EF4-FFF2-40B4-BE49-F238E27FC236}">
                <a16:creationId xmlns:a16="http://schemas.microsoft.com/office/drawing/2014/main" id="{03C56C20-60A2-4DE2-B314-C6836D4081C1}"/>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DA720478-ECFB-498B-A8CC-8454CDAF6F32}"/>
              </a:ext>
            </a:extLst>
          </p:cNvPr>
          <p:cNvSpPr>
            <a:spLocks noGrp="1"/>
          </p:cNvSpPr>
          <p:nvPr>
            <p:ph type="sldNum" sz="quarter" idx="12"/>
          </p:nvPr>
        </p:nvSpPr>
        <p:spPr/>
        <p:txBody>
          <a:bodyPr/>
          <a:lstStyle/>
          <a:p>
            <a:fld id="{23C76486-C2C4-4D7A-B39C-4A60E478F588}" type="slidenum">
              <a:rPr lang="it-IT" smtClean="0"/>
              <a:t>10</a:t>
            </a:fld>
            <a:endParaRPr lang="it-IT"/>
          </a:p>
        </p:txBody>
      </p:sp>
      <p:pic>
        <p:nvPicPr>
          <p:cNvPr id="7" name="Immagine 6">
            <a:extLst>
              <a:ext uri="{FF2B5EF4-FFF2-40B4-BE49-F238E27FC236}">
                <a16:creationId xmlns:a16="http://schemas.microsoft.com/office/drawing/2014/main" id="{94979CAD-3589-4FEC-AEC6-8CE907334C1B}"/>
              </a:ext>
            </a:extLst>
          </p:cNvPr>
          <p:cNvPicPr>
            <a:picLocks noChangeAspect="1"/>
          </p:cNvPicPr>
          <p:nvPr/>
        </p:nvPicPr>
        <p:blipFill>
          <a:blip r:embed="rId2"/>
          <a:stretch>
            <a:fillRect/>
          </a:stretch>
        </p:blipFill>
        <p:spPr>
          <a:xfrm>
            <a:off x="1256077" y="628650"/>
            <a:ext cx="8886825" cy="5600700"/>
          </a:xfrm>
          <a:prstGeom prst="rect">
            <a:avLst/>
          </a:prstGeom>
        </p:spPr>
      </p:pic>
    </p:spTree>
    <p:extLst>
      <p:ext uri="{BB962C8B-B14F-4D97-AF65-F5344CB8AC3E}">
        <p14:creationId xmlns:p14="http://schemas.microsoft.com/office/powerpoint/2010/main" val="655487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70339" y="228600"/>
            <a:ext cx="2851230" cy="584775"/>
          </a:xfrm>
          <a:prstGeom prst="rect">
            <a:avLst/>
          </a:prstGeom>
          <a:noFill/>
        </p:spPr>
        <p:txBody>
          <a:bodyPr wrap="none" rtlCol="0">
            <a:spAutoFit/>
          </a:bodyPr>
          <a:lstStyle/>
          <a:p>
            <a:r>
              <a:rPr lang="it-IT" sz="3200" b="1" dirty="0"/>
              <a:t>INTRODUZIONE</a:t>
            </a:r>
          </a:p>
        </p:txBody>
      </p:sp>
      <p:sp>
        <p:nvSpPr>
          <p:cNvPr id="5" name="Rettangolo 4"/>
          <p:cNvSpPr/>
          <p:nvPr/>
        </p:nvSpPr>
        <p:spPr>
          <a:xfrm>
            <a:off x="0" y="1301262"/>
            <a:ext cx="12192000" cy="1200329"/>
          </a:xfrm>
          <a:prstGeom prst="rect">
            <a:avLst/>
          </a:prstGeom>
        </p:spPr>
        <p:txBody>
          <a:bodyPr wrap="square">
            <a:spAutoFit/>
          </a:bodyPr>
          <a:lstStyle/>
          <a:p>
            <a:r>
              <a:rPr lang="it-IT" sz="2400" dirty="0"/>
              <a:t>Nel corso degli anni successivi parte la produzione industriale e si capisce in breve tempo che per certe applicazioni dover ripassare in «fonderia» per costruire un nuovo integrato può essere una perdita di tempo notevole… </a:t>
            </a:r>
          </a:p>
        </p:txBody>
      </p:sp>
      <p:sp>
        <p:nvSpPr>
          <p:cNvPr id="7" name="CasellaDiTesto 6"/>
          <p:cNvSpPr txBox="1"/>
          <p:nvPr/>
        </p:nvSpPr>
        <p:spPr>
          <a:xfrm>
            <a:off x="3185746" y="3431930"/>
            <a:ext cx="5123518" cy="892552"/>
          </a:xfrm>
          <a:prstGeom prst="rect">
            <a:avLst/>
          </a:prstGeom>
          <a:noFill/>
        </p:spPr>
        <p:txBody>
          <a:bodyPr wrap="none" rtlCol="0">
            <a:spAutoFit/>
          </a:bodyPr>
          <a:lstStyle/>
          <a:p>
            <a:pPr algn="ctr"/>
            <a:r>
              <a:rPr lang="it-IT" sz="3200" b="1" dirty="0"/>
              <a:t>Logiche Programmabili</a:t>
            </a:r>
            <a:br>
              <a:rPr lang="it-IT" sz="3200" b="1" dirty="0"/>
            </a:br>
            <a:r>
              <a:rPr lang="it-IT" sz="2000" b="1" cap="small" dirty="0"/>
              <a:t>(in termini di funzioni, connettività, porte, ecc..)</a:t>
            </a:r>
          </a:p>
        </p:txBody>
      </p:sp>
      <p:sp>
        <p:nvSpPr>
          <p:cNvPr id="8" name="CasellaDiTesto 7"/>
          <p:cNvSpPr txBox="1"/>
          <p:nvPr/>
        </p:nvSpPr>
        <p:spPr>
          <a:xfrm>
            <a:off x="612530" y="3496407"/>
            <a:ext cx="869149" cy="584775"/>
          </a:xfrm>
          <a:prstGeom prst="rect">
            <a:avLst/>
          </a:prstGeom>
          <a:noFill/>
        </p:spPr>
        <p:txBody>
          <a:bodyPr wrap="none" rtlCol="0">
            <a:spAutoFit/>
          </a:bodyPr>
          <a:lstStyle/>
          <a:p>
            <a:r>
              <a:rPr lang="it-IT" sz="3200" b="1" dirty="0" err="1">
                <a:solidFill>
                  <a:schemeClr val="bg1">
                    <a:lumMod val="50000"/>
                  </a:schemeClr>
                </a:solidFill>
              </a:rPr>
              <a:t>Asic</a:t>
            </a:r>
            <a:endParaRPr lang="it-IT" sz="3200" b="1" dirty="0">
              <a:solidFill>
                <a:schemeClr val="bg1">
                  <a:lumMod val="50000"/>
                </a:schemeClr>
              </a:solidFill>
            </a:endParaRPr>
          </a:p>
        </p:txBody>
      </p:sp>
      <p:sp>
        <p:nvSpPr>
          <p:cNvPr id="9" name="CasellaDiTesto 8"/>
          <p:cNvSpPr txBox="1"/>
          <p:nvPr/>
        </p:nvSpPr>
        <p:spPr>
          <a:xfrm>
            <a:off x="9125968" y="3393830"/>
            <a:ext cx="3066032" cy="584775"/>
          </a:xfrm>
          <a:prstGeom prst="rect">
            <a:avLst/>
          </a:prstGeom>
          <a:noFill/>
        </p:spPr>
        <p:txBody>
          <a:bodyPr wrap="none" rtlCol="0">
            <a:spAutoFit/>
          </a:bodyPr>
          <a:lstStyle/>
          <a:p>
            <a:r>
              <a:rPr lang="it-IT" sz="3200" b="1" dirty="0">
                <a:solidFill>
                  <a:schemeClr val="bg1">
                    <a:lumMod val="50000"/>
                  </a:schemeClr>
                </a:solidFill>
              </a:rPr>
              <a:t>Logiche standard</a:t>
            </a:r>
          </a:p>
        </p:txBody>
      </p:sp>
      <p:sp>
        <p:nvSpPr>
          <p:cNvPr id="10" name="Rettangolo 9"/>
          <p:cNvSpPr/>
          <p:nvPr/>
        </p:nvSpPr>
        <p:spPr>
          <a:xfrm>
            <a:off x="0" y="5278316"/>
            <a:ext cx="12192000" cy="1200329"/>
          </a:xfrm>
          <a:prstGeom prst="rect">
            <a:avLst/>
          </a:prstGeom>
        </p:spPr>
        <p:txBody>
          <a:bodyPr wrap="square">
            <a:spAutoFit/>
          </a:bodyPr>
          <a:lstStyle/>
          <a:p>
            <a:pPr algn="ctr"/>
            <a:r>
              <a:rPr lang="it-IT" sz="2400" dirty="0"/>
              <a:t>Possiamo classificare i circuiti integrati in tante categorie, categorie che si sono modificate nel tempo, ma noi oggi ci concentreremo essenzialmente sulle </a:t>
            </a:r>
            <a:r>
              <a:rPr lang="it-IT" sz="2400" b="1" dirty="0"/>
              <a:t>FPGA</a:t>
            </a:r>
            <a:r>
              <a:rPr lang="it-IT" sz="2400" dirty="0"/>
              <a:t> con qualche breve richiamo alle CPLD</a:t>
            </a:r>
          </a:p>
        </p:txBody>
      </p:sp>
      <p:sp>
        <p:nvSpPr>
          <p:cNvPr id="2" name="Segnaposto data 1">
            <a:extLst>
              <a:ext uri="{FF2B5EF4-FFF2-40B4-BE49-F238E27FC236}">
                <a16:creationId xmlns:a16="http://schemas.microsoft.com/office/drawing/2014/main" id="{322E4146-EDE1-4D7F-8A8A-9F0B6F1A83FC}"/>
              </a:ext>
            </a:extLst>
          </p:cNvPr>
          <p:cNvSpPr>
            <a:spLocks noGrp="1"/>
          </p:cNvSpPr>
          <p:nvPr>
            <p:ph type="dt" sz="half" idx="10"/>
          </p:nvPr>
        </p:nvSpPr>
        <p:spPr/>
        <p:txBody>
          <a:bodyPr/>
          <a:lstStyle/>
          <a:p>
            <a:fld id="{5935AB31-6BDB-4C1E-A443-95ABE8D46B01}" type="datetime1">
              <a:rPr lang="it-IT" smtClean="0"/>
              <a:t>20/04/2023</a:t>
            </a:fld>
            <a:endParaRPr lang="it-IT"/>
          </a:p>
        </p:txBody>
      </p:sp>
      <p:sp>
        <p:nvSpPr>
          <p:cNvPr id="3" name="Segnaposto numero diapositiva 2">
            <a:extLst>
              <a:ext uri="{FF2B5EF4-FFF2-40B4-BE49-F238E27FC236}">
                <a16:creationId xmlns:a16="http://schemas.microsoft.com/office/drawing/2014/main" id="{D89B0963-5EB4-49B9-971A-C98280EECE7A}"/>
              </a:ext>
            </a:extLst>
          </p:cNvPr>
          <p:cNvSpPr>
            <a:spLocks noGrp="1"/>
          </p:cNvSpPr>
          <p:nvPr>
            <p:ph type="sldNum" sz="quarter" idx="12"/>
          </p:nvPr>
        </p:nvSpPr>
        <p:spPr/>
        <p:txBody>
          <a:bodyPr/>
          <a:lstStyle/>
          <a:p>
            <a:fld id="{23C76486-C2C4-4D7A-B39C-4A60E478F588}" type="slidenum">
              <a:rPr lang="it-IT" smtClean="0"/>
              <a:t>11</a:t>
            </a:fld>
            <a:endParaRPr lang="it-IT"/>
          </a:p>
        </p:txBody>
      </p:sp>
    </p:spTree>
    <p:extLst>
      <p:ext uri="{BB962C8B-B14F-4D97-AF65-F5344CB8AC3E}">
        <p14:creationId xmlns:p14="http://schemas.microsoft.com/office/powerpoint/2010/main" val="2286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000"/>
                                        <p:tgtEl>
                                          <p:spTgt spid="10">
                                            <p:txEl>
                                              <p:pRg st="0" end="0"/>
                                            </p:txEl>
                                          </p:spTgt>
                                        </p:tgtEl>
                                      </p:cBhvr>
                                    </p:animEffect>
                                    <p:anim calcmode="lin" valueType="num">
                                      <p:cBhvr>
                                        <p:cTn id="2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PLD (</a:t>
            </a:r>
            <a:r>
              <a:rPr lang="it-IT" b="1" dirty="0" err="1"/>
              <a:t>Programmable</a:t>
            </a:r>
            <a:r>
              <a:rPr lang="it-IT" b="1" dirty="0"/>
              <a:t> </a:t>
            </a:r>
            <a:r>
              <a:rPr lang="it-IT" b="1" dirty="0" err="1"/>
              <a:t>Logic</a:t>
            </a:r>
            <a:r>
              <a:rPr lang="it-IT" b="1" dirty="0"/>
              <a:t> Device)</a:t>
            </a:r>
          </a:p>
        </p:txBody>
      </p:sp>
      <p:pic>
        <p:nvPicPr>
          <p:cNvPr id="7" name="Immagine 6"/>
          <p:cNvPicPr>
            <a:picLocks noChangeAspect="1"/>
          </p:cNvPicPr>
          <p:nvPr/>
        </p:nvPicPr>
        <p:blipFill>
          <a:blip r:embed="rId2"/>
          <a:stretch>
            <a:fillRect/>
          </a:stretch>
        </p:blipFill>
        <p:spPr>
          <a:xfrm>
            <a:off x="1604961" y="1846750"/>
            <a:ext cx="8641007" cy="4369048"/>
          </a:xfrm>
          <a:prstGeom prst="rect">
            <a:avLst/>
          </a:prstGeom>
        </p:spPr>
      </p:pic>
      <p:sp>
        <p:nvSpPr>
          <p:cNvPr id="9" name="Rettangolo 8"/>
          <p:cNvSpPr/>
          <p:nvPr/>
        </p:nvSpPr>
        <p:spPr>
          <a:xfrm>
            <a:off x="5744309" y="3763107"/>
            <a:ext cx="1430214" cy="5861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CPLD/FPGA</a:t>
            </a:r>
          </a:p>
        </p:txBody>
      </p:sp>
      <p:sp>
        <p:nvSpPr>
          <p:cNvPr id="10" name="Rettangolo 9"/>
          <p:cNvSpPr/>
          <p:nvPr/>
        </p:nvSpPr>
        <p:spPr>
          <a:xfrm>
            <a:off x="4947139" y="2239107"/>
            <a:ext cx="1383323" cy="56270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rPr>
              <a:t>PLD</a:t>
            </a:r>
          </a:p>
        </p:txBody>
      </p:sp>
      <p:sp>
        <p:nvSpPr>
          <p:cNvPr id="11" name="Rettangolo 10"/>
          <p:cNvSpPr/>
          <p:nvPr/>
        </p:nvSpPr>
        <p:spPr>
          <a:xfrm>
            <a:off x="1629508" y="5193323"/>
            <a:ext cx="1453661" cy="50409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rPr>
              <a:t>PROM</a:t>
            </a:r>
          </a:p>
        </p:txBody>
      </p:sp>
      <p:sp>
        <p:nvSpPr>
          <p:cNvPr id="12" name="Rettangolo 11"/>
          <p:cNvSpPr/>
          <p:nvPr/>
        </p:nvSpPr>
        <p:spPr>
          <a:xfrm>
            <a:off x="3294185" y="5205047"/>
            <a:ext cx="1453661" cy="50409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rPr>
              <a:t>PLA</a:t>
            </a:r>
          </a:p>
        </p:txBody>
      </p:sp>
      <p:sp>
        <p:nvSpPr>
          <p:cNvPr id="13" name="Rettangolo 12"/>
          <p:cNvSpPr/>
          <p:nvPr/>
        </p:nvSpPr>
        <p:spPr>
          <a:xfrm>
            <a:off x="4947139" y="5205046"/>
            <a:ext cx="1453661" cy="50409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rPr>
              <a:t>PAL</a:t>
            </a:r>
          </a:p>
        </p:txBody>
      </p:sp>
      <p:sp>
        <p:nvSpPr>
          <p:cNvPr id="14" name="Rettangolo 13"/>
          <p:cNvSpPr/>
          <p:nvPr/>
        </p:nvSpPr>
        <p:spPr>
          <a:xfrm>
            <a:off x="6611815" y="5193323"/>
            <a:ext cx="1453661" cy="50409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rPr>
              <a:t>GAL</a:t>
            </a:r>
          </a:p>
        </p:txBody>
      </p:sp>
      <p:sp>
        <p:nvSpPr>
          <p:cNvPr id="16" name="Rettangolo 15"/>
          <p:cNvSpPr/>
          <p:nvPr/>
        </p:nvSpPr>
        <p:spPr>
          <a:xfrm>
            <a:off x="1934308" y="3575538"/>
            <a:ext cx="2203938"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p:cNvSpPr/>
          <p:nvPr/>
        </p:nvSpPr>
        <p:spPr>
          <a:xfrm>
            <a:off x="8264769" y="5193323"/>
            <a:ext cx="1453661" cy="50409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rPr>
              <a:t>altro</a:t>
            </a:r>
          </a:p>
        </p:txBody>
      </p:sp>
      <p:sp>
        <p:nvSpPr>
          <p:cNvPr id="8" name="Rettangolo 7"/>
          <p:cNvSpPr/>
          <p:nvPr/>
        </p:nvSpPr>
        <p:spPr>
          <a:xfrm>
            <a:off x="4079631" y="3751384"/>
            <a:ext cx="1383323" cy="56270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a:solidFill>
                  <a:schemeClr val="tx1"/>
                </a:solidFill>
              </a:rPr>
              <a:t>SPLD</a:t>
            </a:r>
          </a:p>
        </p:txBody>
      </p:sp>
      <p:sp>
        <p:nvSpPr>
          <p:cNvPr id="17" name="Rettangolo 16"/>
          <p:cNvSpPr/>
          <p:nvPr/>
        </p:nvSpPr>
        <p:spPr>
          <a:xfrm>
            <a:off x="7197969" y="1606062"/>
            <a:ext cx="3247292" cy="2895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p:cNvSpPr/>
          <p:nvPr/>
        </p:nvSpPr>
        <p:spPr>
          <a:xfrm>
            <a:off x="5638800" y="3645877"/>
            <a:ext cx="1664677" cy="867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data 2">
            <a:extLst>
              <a:ext uri="{FF2B5EF4-FFF2-40B4-BE49-F238E27FC236}">
                <a16:creationId xmlns:a16="http://schemas.microsoft.com/office/drawing/2014/main" id="{91876B55-9D15-46EE-820C-D23B1049320E}"/>
              </a:ext>
            </a:extLst>
          </p:cNvPr>
          <p:cNvSpPr>
            <a:spLocks noGrp="1"/>
          </p:cNvSpPr>
          <p:nvPr>
            <p:ph type="dt" sz="half" idx="10"/>
          </p:nvPr>
        </p:nvSpPr>
        <p:spPr/>
        <p:txBody>
          <a:bodyPr/>
          <a:lstStyle/>
          <a:p>
            <a:fld id="{9AAA874E-EE4C-4EF3-8BCE-F8D02D9A5922}" type="datetime1">
              <a:rPr lang="it-IT" smtClean="0"/>
              <a:t>20/04/2023</a:t>
            </a:fld>
            <a:endParaRPr lang="it-IT"/>
          </a:p>
        </p:txBody>
      </p:sp>
      <p:sp>
        <p:nvSpPr>
          <p:cNvPr id="4" name="Segnaposto numero diapositiva 3">
            <a:extLst>
              <a:ext uri="{FF2B5EF4-FFF2-40B4-BE49-F238E27FC236}">
                <a16:creationId xmlns:a16="http://schemas.microsoft.com/office/drawing/2014/main" id="{83F99EFA-E4EA-40D9-8FD7-CA56F0957517}"/>
              </a:ext>
            </a:extLst>
          </p:cNvPr>
          <p:cNvSpPr>
            <a:spLocks noGrp="1"/>
          </p:cNvSpPr>
          <p:nvPr>
            <p:ph type="sldNum" sz="quarter" idx="12"/>
          </p:nvPr>
        </p:nvSpPr>
        <p:spPr/>
        <p:txBody>
          <a:bodyPr/>
          <a:lstStyle/>
          <a:p>
            <a:fld id="{23C76486-C2C4-4D7A-B39C-4A60E478F588}" type="slidenum">
              <a:rPr lang="it-IT" smtClean="0"/>
              <a:t>12</a:t>
            </a:fld>
            <a:endParaRPr lang="it-IT"/>
          </a:p>
        </p:txBody>
      </p:sp>
    </p:spTree>
    <p:extLst>
      <p:ext uri="{BB962C8B-B14F-4D97-AF65-F5344CB8AC3E}">
        <p14:creationId xmlns:p14="http://schemas.microsoft.com/office/powerpoint/2010/main" val="226176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0" y="650631"/>
            <a:ext cx="9442938" cy="6370975"/>
          </a:xfrm>
          <a:prstGeom prst="rect">
            <a:avLst/>
          </a:prstGeom>
        </p:spPr>
        <p:txBody>
          <a:bodyPr wrap="square">
            <a:spAutoFit/>
          </a:bodyPr>
          <a:lstStyle/>
          <a:p>
            <a:pPr marL="285750" indent="-285750">
              <a:buFont typeface="Arial" panose="020B0604020202020204" pitchFamily="34" charset="0"/>
              <a:buChar char="•"/>
            </a:pPr>
            <a:r>
              <a:rPr lang="it-IT" sz="2400" b="1" dirty="0"/>
              <a:t>ASIC </a:t>
            </a:r>
            <a:r>
              <a:rPr lang="it-IT" sz="2400" dirty="0"/>
              <a:t>Sono dispositivi full custom che possono essere analogici e/o digitali. Posso essere molto complessi.</a:t>
            </a:r>
          </a:p>
          <a:p>
            <a:pPr marL="285750" indent="-285750">
              <a:buFont typeface="Arial" panose="020B0604020202020204" pitchFamily="34" charset="0"/>
              <a:buChar char="•"/>
            </a:pPr>
            <a:endParaRPr lang="it-IT" sz="2400" b="1" dirty="0"/>
          </a:p>
          <a:p>
            <a:pPr marL="285750" indent="-285750">
              <a:buFont typeface="Arial" panose="020B0604020202020204" pitchFamily="34" charset="0"/>
              <a:buChar char="•"/>
            </a:pPr>
            <a:r>
              <a:rPr lang="it-IT" sz="2400" b="1" dirty="0"/>
              <a:t>DISPOSITIVI LOGICI STANDARD</a:t>
            </a:r>
            <a:r>
              <a:rPr lang="it-IT" sz="2400" dirty="0"/>
              <a:t> (A LOGICA CABLATA) – Famiglie logiche (Es. 74HC, 74AS,…) – Basso costo, ampia disponibilità, elevate prestazioni – Impiegati specialmente nel passato in schede a bassa densità</a:t>
            </a:r>
          </a:p>
          <a:p>
            <a:pPr marL="285750" indent="-285750">
              <a:buFont typeface="Arial" panose="020B0604020202020204" pitchFamily="34" charset="0"/>
              <a:buChar char="•"/>
            </a:pPr>
            <a:endParaRPr lang="it-IT" sz="2400" dirty="0"/>
          </a:p>
          <a:p>
            <a:pPr marL="285750" indent="-285750">
              <a:buFont typeface="Arial" panose="020B0604020202020204" pitchFamily="34" charset="0"/>
              <a:buChar char="•"/>
            </a:pPr>
            <a:r>
              <a:rPr lang="it-IT" sz="2400" b="1" dirty="0"/>
              <a:t>DISPOSITIVI LOGICI STANDARD </a:t>
            </a:r>
            <a:r>
              <a:rPr lang="it-IT" sz="2400" dirty="0"/>
              <a:t>(A LOGICA PROGRAMMABILE) – Microprocessori, microcontrollori, DSP, processori dedicati– Basso costo, ampia disponibilità, elevata versatilità, basse prestazioni – Assemblabili in schede buona compattezza, costi di industrializzazione medio bassi </a:t>
            </a:r>
          </a:p>
          <a:p>
            <a:endParaRPr lang="it-IT" sz="2400" dirty="0"/>
          </a:p>
          <a:p>
            <a:pPr marL="285750" indent="-285750">
              <a:buFont typeface="Arial" panose="020B0604020202020204" pitchFamily="34" charset="0"/>
              <a:buChar char="•"/>
            </a:pPr>
            <a:r>
              <a:rPr lang="it-IT" sz="2400" b="1" dirty="0"/>
              <a:t>DISPOSITIVI LOGICI PROGRAMMABILI </a:t>
            </a:r>
            <a:r>
              <a:rPr lang="it-IT" sz="2400" dirty="0"/>
              <a:t>– SPLD (PAL, GAL </a:t>
            </a:r>
            <a:r>
              <a:rPr lang="it-IT" sz="2400" dirty="0" err="1"/>
              <a:t>ecc</a:t>
            </a:r>
            <a:r>
              <a:rPr lang="it-IT" sz="2400" dirty="0"/>
              <a:t>), </a:t>
            </a:r>
            <a:r>
              <a:rPr lang="it-IT" sz="2400" b="1" dirty="0"/>
              <a:t>CPLD</a:t>
            </a:r>
            <a:r>
              <a:rPr lang="it-IT" sz="2400" dirty="0"/>
              <a:t>, </a:t>
            </a:r>
            <a:r>
              <a:rPr lang="it-IT" sz="2400" b="1" dirty="0"/>
              <a:t>FPGA</a:t>
            </a:r>
            <a:r>
              <a:rPr lang="it-IT" sz="2400" dirty="0"/>
              <a:t> – Ampia forbice nel prezzo ottime capacità, elevate prestazioni – Assemblabili in schede ottima compattezza, costi di industrializzazione variabili</a:t>
            </a:r>
          </a:p>
        </p:txBody>
      </p:sp>
      <p:sp>
        <p:nvSpPr>
          <p:cNvPr id="5" name="CasellaDiTesto 4"/>
          <p:cNvSpPr txBox="1"/>
          <p:nvPr/>
        </p:nvSpPr>
        <p:spPr>
          <a:xfrm>
            <a:off x="70339" y="228600"/>
            <a:ext cx="2851230" cy="584775"/>
          </a:xfrm>
          <a:prstGeom prst="rect">
            <a:avLst/>
          </a:prstGeom>
          <a:noFill/>
        </p:spPr>
        <p:txBody>
          <a:bodyPr wrap="none" rtlCol="0">
            <a:spAutoFit/>
          </a:bodyPr>
          <a:lstStyle/>
          <a:p>
            <a:r>
              <a:rPr lang="it-IT" sz="3200" b="1" dirty="0"/>
              <a:t>INTRODUZIONE</a:t>
            </a:r>
          </a:p>
        </p:txBody>
      </p:sp>
      <p:sp>
        <p:nvSpPr>
          <p:cNvPr id="6" name="Rettangolo 5"/>
          <p:cNvSpPr/>
          <p:nvPr/>
        </p:nvSpPr>
        <p:spPr>
          <a:xfrm>
            <a:off x="328246" y="5416060"/>
            <a:ext cx="8991600" cy="14419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data 1">
            <a:extLst>
              <a:ext uri="{FF2B5EF4-FFF2-40B4-BE49-F238E27FC236}">
                <a16:creationId xmlns:a16="http://schemas.microsoft.com/office/drawing/2014/main" id="{A2D1EE42-EA5F-4F43-ABEE-15CAD7E086AE}"/>
              </a:ext>
            </a:extLst>
          </p:cNvPr>
          <p:cNvSpPr>
            <a:spLocks noGrp="1"/>
          </p:cNvSpPr>
          <p:nvPr>
            <p:ph type="dt" sz="half" idx="10"/>
          </p:nvPr>
        </p:nvSpPr>
        <p:spPr/>
        <p:txBody>
          <a:bodyPr/>
          <a:lstStyle/>
          <a:p>
            <a:fld id="{6C4EDD6F-1FA8-4F03-937E-E5E3ADC81814}" type="datetime1">
              <a:rPr lang="it-IT" smtClean="0"/>
              <a:t>20/04/2023</a:t>
            </a:fld>
            <a:endParaRPr lang="it-IT"/>
          </a:p>
        </p:txBody>
      </p:sp>
      <p:sp>
        <p:nvSpPr>
          <p:cNvPr id="3" name="Segnaposto numero diapositiva 2">
            <a:extLst>
              <a:ext uri="{FF2B5EF4-FFF2-40B4-BE49-F238E27FC236}">
                <a16:creationId xmlns:a16="http://schemas.microsoft.com/office/drawing/2014/main" id="{3A3BA86D-973F-40C6-82F1-47F85035695D}"/>
              </a:ext>
            </a:extLst>
          </p:cNvPr>
          <p:cNvSpPr>
            <a:spLocks noGrp="1"/>
          </p:cNvSpPr>
          <p:nvPr>
            <p:ph type="sldNum" sz="quarter" idx="12"/>
          </p:nvPr>
        </p:nvSpPr>
        <p:spPr/>
        <p:txBody>
          <a:bodyPr/>
          <a:lstStyle/>
          <a:p>
            <a:fld id="{23C76486-C2C4-4D7A-B39C-4A60E478F588}" type="slidenum">
              <a:rPr lang="it-IT" smtClean="0"/>
              <a:t>13</a:t>
            </a:fld>
            <a:endParaRPr lang="it-IT"/>
          </a:p>
        </p:txBody>
      </p:sp>
    </p:spTree>
    <p:extLst>
      <p:ext uri="{BB962C8B-B14F-4D97-AF65-F5344CB8AC3E}">
        <p14:creationId xmlns:p14="http://schemas.microsoft.com/office/powerpoint/2010/main" val="390476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70339" y="228600"/>
            <a:ext cx="2361544" cy="584775"/>
          </a:xfrm>
          <a:prstGeom prst="rect">
            <a:avLst/>
          </a:prstGeom>
          <a:noFill/>
        </p:spPr>
        <p:txBody>
          <a:bodyPr wrap="none" rtlCol="0">
            <a:spAutoFit/>
          </a:bodyPr>
          <a:lstStyle/>
          <a:p>
            <a:r>
              <a:rPr lang="it-IT" sz="3200" b="1" dirty="0"/>
              <a:t>FPGA e CPLD</a:t>
            </a:r>
          </a:p>
        </p:txBody>
      </p:sp>
      <p:sp>
        <p:nvSpPr>
          <p:cNvPr id="8" name="Rectangle 3"/>
          <p:cNvSpPr>
            <a:spLocks noGrp="1" noChangeArrowheads="1"/>
          </p:cNvSpPr>
          <p:nvPr/>
        </p:nvSpPr>
        <p:spPr bwMode="auto">
          <a:xfrm>
            <a:off x="-257908" y="817685"/>
            <a:ext cx="11277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
            </a:pPr>
            <a:r>
              <a:rPr lang="it-IT" altLang="it-IT" dirty="0"/>
              <a:t>FPGA (Field </a:t>
            </a:r>
            <a:r>
              <a:rPr lang="it-IT" altLang="it-IT" dirty="0" err="1"/>
              <a:t>Programmable</a:t>
            </a:r>
            <a:r>
              <a:rPr lang="it-IT" altLang="it-IT" dirty="0"/>
              <a:t> Gate Array) e CPLD (</a:t>
            </a:r>
            <a:r>
              <a:rPr lang="it-IT" altLang="it-IT" dirty="0" err="1"/>
              <a:t>Complex</a:t>
            </a:r>
            <a:r>
              <a:rPr lang="it-IT" altLang="it-IT" dirty="0"/>
              <a:t> </a:t>
            </a:r>
            <a:r>
              <a:rPr lang="it-IT" altLang="it-IT" dirty="0" err="1"/>
              <a:t>Programmable</a:t>
            </a:r>
            <a:r>
              <a:rPr lang="it-IT" altLang="it-IT" dirty="0"/>
              <a:t> </a:t>
            </a:r>
            <a:r>
              <a:rPr lang="it-IT" altLang="it-IT" dirty="0" err="1"/>
              <a:t>Logic</a:t>
            </a:r>
            <a:r>
              <a:rPr lang="it-IT" altLang="it-IT" dirty="0"/>
              <a:t> Device) sono dispositivi in qualche modo simili tra loro. </a:t>
            </a:r>
          </a:p>
          <a:p>
            <a:pPr lvl="1">
              <a:buFont typeface="Wingdings" panose="05000000000000000000" pitchFamily="2" charset="2"/>
              <a:buChar char="§"/>
            </a:pPr>
            <a:r>
              <a:rPr lang="it-IT" altLang="it-IT" dirty="0"/>
              <a:t>In generale possiamo dire che sono dispositivi hardware che mettono a disposizione elementi logici complessi che possono essere opportunamente interconnessi  secondo diverse configurazioni in funzione delle specifiche di  progetto</a:t>
            </a:r>
          </a:p>
          <a:p>
            <a:pPr marL="457200" lvl="1" indent="0">
              <a:buNone/>
            </a:pPr>
            <a:endParaRPr lang="it-IT" altLang="it-IT" dirty="0"/>
          </a:p>
          <a:p>
            <a:pPr marL="457200" lvl="1" indent="0">
              <a:buNone/>
            </a:pPr>
            <a:endParaRPr lang="it-IT" altLang="it-IT" dirty="0"/>
          </a:p>
        </p:txBody>
      </p:sp>
      <p:sp>
        <p:nvSpPr>
          <p:cNvPr id="9" name="CasellaDiTesto 8"/>
          <p:cNvSpPr txBox="1"/>
          <p:nvPr/>
        </p:nvSpPr>
        <p:spPr>
          <a:xfrm>
            <a:off x="6641123" y="6318737"/>
            <a:ext cx="5167440" cy="369332"/>
          </a:xfrm>
          <a:prstGeom prst="rect">
            <a:avLst/>
          </a:prstGeom>
          <a:noFill/>
        </p:spPr>
        <p:txBody>
          <a:bodyPr wrap="none" rtlCol="0">
            <a:spAutoFit/>
          </a:bodyPr>
          <a:lstStyle/>
          <a:p>
            <a:r>
              <a:rPr lang="it-IT" altLang="it-IT" dirty="0"/>
              <a:t>In questa presentazione ci concentreremo sulle FPGA</a:t>
            </a:r>
            <a:endParaRPr lang="it-IT" dirty="0"/>
          </a:p>
        </p:txBody>
      </p:sp>
      <p:sp>
        <p:nvSpPr>
          <p:cNvPr id="10" name="Rettangolo 9"/>
          <p:cNvSpPr/>
          <p:nvPr/>
        </p:nvSpPr>
        <p:spPr>
          <a:xfrm>
            <a:off x="-246185" y="3642084"/>
            <a:ext cx="11230708" cy="1938992"/>
          </a:xfrm>
          <a:prstGeom prst="rect">
            <a:avLst/>
          </a:prstGeom>
        </p:spPr>
        <p:txBody>
          <a:bodyPr wrap="square">
            <a:spAutoFit/>
          </a:bodyPr>
          <a:lstStyle/>
          <a:p>
            <a:pPr lvl="1"/>
            <a:r>
              <a:rPr lang="it-IT" altLang="it-IT" sz="2400" dirty="0"/>
              <a:t>Al loro interno troviamo</a:t>
            </a:r>
          </a:p>
          <a:p>
            <a:pPr marL="1257300" lvl="2" indent="-342900">
              <a:buFont typeface="+mj-lt"/>
              <a:buAutoNum type="arabicPeriod"/>
            </a:pPr>
            <a:r>
              <a:rPr lang="it-IT" altLang="it-IT" sz="2400" dirty="0"/>
              <a:t>Componenti logici (porte logiche, flip-flop, memorie a blocchi o distribuite, ADC, buffer di clock o differenziali…)</a:t>
            </a:r>
          </a:p>
          <a:p>
            <a:pPr marL="1257300" lvl="2" indent="-342900">
              <a:buFont typeface="+mj-lt"/>
              <a:buAutoNum type="arabicPeriod"/>
            </a:pPr>
            <a:r>
              <a:rPr lang="it-IT" altLang="it-IT" sz="2400" dirty="0"/>
              <a:t>Sistemi di interconnessione </a:t>
            </a:r>
          </a:p>
          <a:p>
            <a:pPr marL="1257300" lvl="2" indent="-342900">
              <a:buFont typeface="+mj-lt"/>
              <a:buAutoNum type="arabicPeriod"/>
            </a:pPr>
            <a:r>
              <a:rPr lang="it-IT" altLang="it-IT" sz="2400" dirty="0"/>
              <a:t>Porte di I/O</a:t>
            </a:r>
            <a:endParaRPr lang="it-IT" sz="2400" dirty="0"/>
          </a:p>
        </p:txBody>
      </p:sp>
      <p:sp>
        <p:nvSpPr>
          <p:cNvPr id="2" name="Segnaposto data 1">
            <a:extLst>
              <a:ext uri="{FF2B5EF4-FFF2-40B4-BE49-F238E27FC236}">
                <a16:creationId xmlns:a16="http://schemas.microsoft.com/office/drawing/2014/main" id="{A1B6B7C6-C734-47DC-8E2C-DE3FB5D4A621}"/>
              </a:ext>
            </a:extLst>
          </p:cNvPr>
          <p:cNvSpPr>
            <a:spLocks noGrp="1"/>
          </p:cNvSpPr>
          <p:nvPr>
            <p:ph type="dt" sz="half" idx="10"/>
          </p:nvPr>
        </p:nvSpPr>
        <p:spPr/>
        <p:txBody>
          <a:bodyPr/>
          <a:lstStyle/>
          <a:p>
            <a:fld id="{7F8A9EEE-466D-4095-A75C-24F7A9A6D538}" type="datetime1">
              <a:rPr lang="it-IT" smtClean="0"/>
              <a:t>20/04/2023</a:t>
            </a:fld>
            <a:endParaRPr lang="it-IT"/>
          </a:p>
        </p:txBody>
      </p:sp>
      <p:sp>
        <p:nvSpPr>
          <p:cNvPr id="3" name="Segnaposto numero diapositiva 2">
            <a:extLst>
              <a:ext uri="{FF2B5EF4-FFF2-40B4-BE49-F238E27FC236}">
                <a16:creationId xmlns:a16="http://schemas.microsoft.com/office/drawing/2014/main" id="{88A7C084-D6DC-4F30-81A3-0BBB30706C67}"/>
              </a:ext>
            </a:extLst>
          </p:cNvPr>
          <p:cNvSpPr>
            <a:spLocks noGrp="1"/>
          </p:cNvSpPr>
          <p:nvPr>
            <p:ph type="sldNum" sz="quarter" idx="12"/>
          </p:nvPr>
        </p:nvSpPr>
        <p:spPr/>
        <p:txBody>
          <a:bodyPr/>
          <a:lstStyle/>
          <a:p>
            <a:fld id="{23C76486-C2C4-4D7A-B39C-4A60E478F588}" type="slidenum">
              <a:rPr lang="it-IT" smtClean="0"/>
              <a:t>14</a:t>
            </a:fld>
            <a:endParaRPr lang="it-IT"/>
          </a:p>
        </p:txBody>
      </p:sp>
    </p:spTree>
    <p:extLst>
      <p:ext uri="{BB962C8B-B14F-4D97-AF65-F5344CB8AC3E}">
        <p14:creationId xmlns:p14="http://schemas.microsoft.com/office/powerpoint/2010/main" val="111516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1000"/>
                                        <p:tgtEl>
                                          <p:spTgt spid="10">
                                            <p:txEl>
                                              <p:pRg st="0" end="0"/>
                                            </p:txEl>
                                          </p:spTgt>
                                        </p:tgtEl>
                                      </p:cBhvr>
                                    </p:animEffect>
                                    <p:anim calcmode="lin" valueType="num">
                                      <p:cBhvr>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Effect transition="in" filter="fade">
                                      <p:cBhvr>
                                        <p:cTn id="31" dur="1000"/>
                                        <p:tgtEl>
                                          <p:spTgt spid="10">
                                            <p:txEl>
                                              <p:pRg st="1" end="1"/>
                                            </p:txEl>
                                          </p:spTgt>
                                        </p:tgtEl>
                                      </p:cBhvr>
                                    </p:animEffect>
                                    <p:anim calcmode="lin" valueType="num">
                                      <p:cBhvr>
                                        <p:cTn id="3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xEl>
                                              <p:pRg st="2" end="2"/>
                                            </p:txEl>
                                          </p:spTgt>
                                        </p:tgtEl>
                                        <p:attrNameLst>
                                          <p:attrName>style.visibility</p:attrName>
                                        </p:attrNameLst>
                                      </p:cBhvr>
                                      <p:to>
                                        <p:strVal val="visible"/>
                                      </p:to>
                                    </p:set>
                                    <p:animEffect transition="in" filter="fade">
                                      <p:cBhvr>
                                        <p:cTn id="36" dur="1000"/>
                                        <p:tgtEl>
                                          <p:spTgt spid="10">
                                            <p:txEl>
                                              <p:pRg st="2" end="2"/>
                                            </p:txEl>
                                          </p:spTgt>
                                        </p:tgtEl>
                                      </p:cBhvr>
                                    </p:animEffect>
                                    <p:anim calcmode="lin" valueType="num">
                                      <p:cBhvr>
                                        <p:cTn id="37"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
                                            <p:txEl>
                                              <p:pRg st="3" end="3"/>
                                            </p:txEl>
                                          </p:spTgt>
                                        </p:tgtEl>
                                        <p:attrNameLst>
                                          <p:attrName>style.visibility</p:attrName>
                                        </p:attrNameLst>
                                      </p:cBhvr>
                                      <p:to>
                                        <p:strVal val="visible"/>
                                      </p:to>
                                    </p:set>
                                    <p:animEffect transition="in" filter="fade">
                                      <p:cBhvr>
                                        <p:cTn id="41" dur="1000"/>
                                        <p:tgtEl>
                                          <p:spTgt spid="10">
                                            <p:txEl>
                                              <p:pRg st="3" end="3"/>
                                            </p:txEl>
                                          </p:spTgt>
                                        </p:tgtEl>
                                      </p:cBhvr>
                                    </p:animEffect>
                                    <p:anim calcmode="lin" valueType="num">
                                      <p:cBhvr>
                                        <p:cTn id="42"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70339" y="228600"/>
            <a:ext cx="2361544" cy="584775"/>
          </a:xfrm>
          <a:prstGeom prst="rect">
            <a:avLst/>
          </a:prstGeom>
          <a:noFill/>
        </p:spPr>
        <p:txBody>
          <a:bodyPr wrap="none" rtlCol="0">
            <a:spAutoFit/>
          </a:bodyPr>
          <a:lstStyle/>
          <a:p>
            <a:r>
              <a:rPr lang="it-IT" sz="3200" b="1" dirty="0"/>
              <a:t>FPGA e CPLD</a:t>
            </a:r>
          </a:p>
        </p:txBody>
      </p:sp>
      <p:sp>
        <p:nvSpPr>
          <p:cNvPr id="5" name="Rectangle 3"/>
          <p:cNvSpPr>
            <a:spLocks noGrp="1" noChangeArrowheads="1"/>
          </p:cNvSpPr>
          <p:nvPr/>
        </p:nvSpPr>
        <p:spPr bwMode="auto">
          <a:xfrm>
            <a:off x="-249116" y="764931"/>
            <a:ext cx="7924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it-IT" altLang="it-IT" dirty="0"/>
              <a:t>Vediamo nel dettaglio una </a:t>
            </a:r>
            <a:br>
              <a:rPr lang="it-IT" altLang="it-IT" dirty="0"/>
            </a:br>
            <a:r>
              <a:rPr lang="it-IT" altLang="it-IT" dirty="0"/>
              <a:t>FPGA:</a:t>
            </a:r>
          </a:p>
        </p:txBody>
      </p:sp>
      <p:pic>
        <p:nvPicPr>
          <p:cNvPr id="3074" name="Picture 2" descr="FPGA Programming with Linux | Linux Journ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6455" y="615461"/>
            <a:ext cx="3173041" cy="242960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po 7"/>
          <p:cNvGrpSpPr/>
          <p:nvPr/>
        </p:nvGrpSpPr>
        <p:grpSpPr>
          <a:xfrm>
            <a:off x="349005" y="1002321"/>
            <a:ext cx="6486525" cy="4946530"/>
            <a:chOff x="349005" y="1002321"/>
            <a:chExt cx="6486525" cy="4946530"/>
          </a:xfrm>
        </p:grpSpPr>
        <p:pic>
          <p:nvPicPr>
            <p:cNvPr id="3076" name="Picture 4" descr="FPGA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05" y="2348400"/>
              <a:ext cx="6486525" cy="3600451"/>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p:cNvPicPr>
              <a:picLocks noChangeAspect="1"/>
            </p:cNvPicPr>
            <p:nvPr/>
          </p:nvPicPr>
          <p:blipFill>
            <a:blip r:embed="rId4"/>
            <a:stretch>
              <a:fillRect/>
            </a:stretch>
          </p:blipFill>
          <p:spPr>
            <a:xfrm>
              <a:off x="3698701" y="1002321"/>
              <a:ext cx="3075403" cy="3185379"/>
            </a:xfrm>
            <a:prstGeom prst="rect">
              <a:avLst/>
            </a:prstGeom>
          </p:spPr>
        </p:pic>
      </p:grpSp>
      <p:sp>
        <p:nvSpPr>
          <p:cNvPr id="11" name="Rectangle 3"/>
          <p:cNvSpPr>
            <a:spLocks noGrp="1" noChangeArrowheads="1"/>
          </p:cNvSpPr>
          <p:nvPr/>
        </p:nvSpPr>
        <p:spPr bwMode="auto">
          <a:xfrm>
            <a:off x="7587761" y="4343400"/>
            <a:ext cx="4532521" cy="244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it-IT" altLang="it-IT" dirty="0"/>
              <a:t>L’unità fondamentale della </a:t>
            </a:r>
            <a:r>
              <a:rPr lang="it-IT" altLang="it-IT" b="1" dirty="0"/>
              <a:t>FPGA</a:t>
            </a:r>
            <a:r>
              <a:rPr lang="it-IT" altLang="it-IT" dirty="0"/>
              <a:t> è la </a:t>
            </a:r>
            <a:r>
              <a:rPr lang="it-IT" altLang="it-IT" b="1" dirty="0"/>
              <a:t>CLB</a:t>
            </a:r>
            <a:r>
              <a:rPr lang="it-IT" altLang="it-IT" dirty="0"/>
              <a:t>:</a:t>
            </a:r>
          </a:p>
          <a:p>
            <a:pPr marL="457200" lvl="1" indent="0">
              <a:buNone/>
            </a:pPr>
            <a:r>
              <a:rPr lang="it-IT" altLang="it-IT" dirty="0" err="1"/>
              <a:t>Configurable</a:t>
            </a:r>
            <a:r>
              <a:rPr lang="it-IT" altLang="it-IT" dirty="0"/>
              <a:t> </a:t>
            </a:r>
            <a:r>
              <a:rPr lang="it-IT" altLang="it-IT" dirty="0" err="1"/>
              <a:t>Logic</a:t>
            </a:r>
            <a:r>
              <a:rPr lang="it-IT" altLang="it-IT" dirty="0"/>
              <a:t> </a:t>
            </a:r>
            <a:r>
              <a:rPr lang="it-IT" altLang="it-IT" dirty="0" err="1"/>
              <a:t>Block</a:t>
            </a:r>
            <a:r>
              <a:rPr lang="it-IT" altLang="it-IT" dirty="0"/>
              <a:t> contenente al suo interno alcuni elementi basilari come MUX, LUT* e FF </a:t>
            </a:r>
          </a:p>
        </p:txBody>
      </p:sp>
      <p:cxnSp>
        <p:nvCxnSpPr>
          <p:cNvPr id="10" name="Connettore 2 9"/>
          <p:cNvCxnSpPr/>
          <p:nvPr/>
        </p:nvCxnSpPr>
        <p:spPr>
          <a:xfrm flipH="1" flipV="1">
            <a:off x="6963508" y="3024554"/>
            <a:ext cx="852854" cy="1195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p:cNvSpPr txBox="1"/>
          <p:nvPr/>
        </p:nvSpPr>
        <p:spPr>
          <a:xfrm>
            <a:off x="158262" y="6365630"/>
            <a:ext cx="4867679" cy="369332"/>
          </a:xfrm>
          <a:prstGeom prst="rect">
            <a:avLst/>
          </a:prstGeom>
          <a:noFill/>
        </p:spPr>
        <p:txBody>
          <a:bodyPr wrap="none" rtlCol="0">
            <a:spAutoFit/>
          </a:bodyPr>
          <a:lstStyle/>
          <a:p>
            <a:r>
              <a:rPr lang="it-IT" altLang="it-IT" dirty="0"/>
              <a:t>Sulle LUT* diremo 2 parole nella prossima slide…</a:t>
            </a:r>
            <a:endParaRPr lang="it-IT" dirty="0"/>
          </a:p>
        </p:txBody>
      </p:sp>
      <p:sp>
        <p:nvSpPr>
          <p:cNvPr id="15" name="Rectangle 3"/>
          <p:cNvSpPr>
            <a:spLocks noGrp="1" noChangeArrowheads="1"/>
          </p:cNvSpPr>
          <p:nvPr/>
        </p:nvSpPr>
        <p:spPr bwMode="auto">
          <a:xfrm>
            <a:off x="8030308" y="3361592"/>
            <a:ext cx="4434254" cy="83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it-IT" altLang="it-IT" dirty="0"/>
              <a:t>Sono raggruppate in gruppi chiamati </a:t>
            </a:r>
            <a:r>
              <a:rPr lang="it-IT" altLang="it-IT" dirty="0" err="1"/>
              <a:t>Slices</a:t>
            </a:r>
            <a:endParaRPr lang="it-IT" altLang="it-IT" dirty="0"/>
          </a:p>
        </p:txBody>
      </p:sp>
      <p:sp>
        <p:nvSpPr>
          <p:cNvPr id="2" name="CasellaDiTesto 1">
            <a:extLst>
              <a:ext uri="{FF2B5EF4-FFF2-40B4-BE49-F238E27FC236}">
                <a16:creationId xmlns:a16="http://schemas.microsoft.com/office/drawing/2014/main" id="{825DC68C-E258-48FB-81E7-239510CBAB3B}"/>
              </a:ext>
            </a:extLst>
          </p:cNvPr>
          <p:cNvSpPr txBox="1"/>
          <p:nvPr/>
        </p:nvSpPr>
        <p:spPr>
          <a:xfrm>
            <a:off x="4163786" y="2225678"/>
            <a:ext cx="537198" cy="369332"/>
          </a:xfrm>
          <a:prstGeom prst="rect">
            <a:avLst/>
          </a:prstGeom>
          <a:noFill/>
        </p:spPr>
        <p:txBody>
          <a:bodyPr wrap="none" rtlCol="0">
            <a:spAutoFit/>
          </a:bodyPr>
          <a:lstStyle/>
          <a:p>
            <a:r>
              <a:rPr lang="it-IT" dirty="0">
                <a:solidFill>
                  <a:schemeClr val="bg1"/>
                </a:solidFill>
              </a:rPr>
              <a:t>LUT</a:t>
            </a:r>
          </a:p>
        </p:txBody>
      </p:sp>
      <p:sp>
        <p:nvSpPr>
          <p:cNvPr id="13" name="CasellaDiTesto 12">
            <a:extLst>
              <a:ext uri="{FF2B5EF4-FFF2-40B4-BE49-F238E27FC236}">
                <a16:creationId xmlns:a16="http://schemas.microsoft.com/office/drawing/2014/main" id="{5A491BBF-2A06-4D7F-9648-64FF6E68F082}"/>
              </a:ext>
            </a:extLst>
          </p:cNvPr>
          <p:cNvSpPr txBox="1"/>
          <p:nvPr/>
        </p:nvSpPr>
        <p:spPr>
          <a:xfrm>
            <a:off x="4986308" y="1895569"/>
            <a:ext cx="649537" cy="369332"/>
          </a:xfrm>
          <a:prstGeom prst="rect">
            <a:avLst/>
          </a:prstGeom>
          <a:noFill/>
        </p:spPr>
        <p:txBody>
          <a:bodyPr wrap="none" rtlCol="0">
            <a:spAutoFit/>
          </a:bodyPr>
          <a:lstStyle/>
          <a:p>
            <a:r>
              <a:rPr lang="it-IT" dirty="0">
                <a:solidFill>
                  <a:schemeClr val="bg1"/>
                </a:solidFill>
              </a:rPr>
              <a:t>MUX</a:t>
            </a:r>
          </a:p>
        </p:txBody>
      </p:sp>
      <p:sp>
        <p:nvSpPr>
          <p:cNvPr id="14" name="CasellaDiTesto 13">
            <a:extLst>
              <a:ext uri="{FF2B5EF4-FFF2-40B4-BE49-F238E27FC236}">
                <a16:creationId xmlns:a16="http://schemas.microsoft.com/office/drawing/2014/main" id="{BA5068F9-597F-4F12-AF25-005FEEED6ABC}"/>
              </a:ext>
            </a:extLst>
          </p:cNvPr>
          <p:cNvSpPr txBox="1"/>
          <p:nvPr/>
        </p:nvSpPr>
        <p:spPr>
          <a:xfrm>
            <a:off x="6190353" y="2410344"/>
            <a:ext cx="654090" cy="646331"/>
          </a:xfrm>
          <a:prstGeom prst="rect">
            <a:avLst/>
          </a:prstGeom>
          <a:noFill/>
        </p:spPr>
        <p:txBody>
          <a:bodyPr wrap="none" rtlCol="0">
            <a:spAutoFit/>
          </a:bodyPr>
          <a:lstStyle/>
          <a:p>
            <a:r>
              <a:rPr lang="it-IT" dirty="0">
                <a:solidFill>
                  <a:schemeClr val="bg1"/>
                </a:solidFill>
              </a:rPr>
              <a:t>FLIP</a:t>
            </a:r>
            <a:br>
              <a:rPr lang="it-IT" dirty="0">
                <a:solidFill>
                  <a:schemeClr val="bg1"/>
                </a:solidFill>
              </a:rPr>
            </a:br>
            <a:r>
              <a:rPr lang="it-IT" dirty="0">
                <a:solidFill>
                  <a:schemeClr val="bg1"/>
                </a:solidFill>
              </a:rPr>
              <a:t>FLOP</a:t>
            </a:r>
          </a:p>
        </p:txBody>
      </p:sp>
      <p:sp>
        <p:nvSpPr>
          <p:cNvPr id="3" name="Segnaposto data 2">
            <a:extLst>
              <a:ext uri="{FF2B5EF4-FFF2-40B4-BE49-F238E27FC236}">
                <a16:creationId xmlns:a16="http://schemas.microsoft.com/office/drawing/2014/main" id="{62196324-1804-47A2-9C14-BC76B9094BC5}"/>
              </a:ext>
            </a:extLst>
          </p:cNvPr>
          <p:cNvSpPr>
            <a:spLocks noGrp="1"/>
          </p:cNvSpPr>
          <p:nvPr>
            <p:ph type="dt" sz="half" idx="10"/>
          </p:nvPr>
        </p:nvSpPr>
        <p:spPr/>
        <p:txBody>
          <a:bodyPr/>
          <a:lstStyle/>
          <a:p>
            <a:fld id="{52F7FA64-8D0A-4B4F-A141-C1046DEED201}" type="datetime1">
              <a:rPr lang="it-IT" smtClean="0"/>
              <a:t>20/04/2023</a:t>
            </a:fld>
            <a:endParaRPr lang="it-IT"/>
          </a:p>
        </p:txBody>
      </p:sp>
      <p:sp>
        <p:nvSpPr>
          <p:cNvPr id="6" name="Segnaposto numero diapositiva 5">
            <a:extLst>
              <a:ext uri="{FF2B5EF4-FFF2-40B4-BE49-F238E27FC236}">
                <a16:creationId xmlns:a16="http://schemas.microsoft.com/office/drawing/2014/main" id="{EED484A5-D281-403E-AB7A-0EDE938E9381}"/>
              </a:ext>
            </a:extLst>
          </p:cNvPr>
          <p:cNvSpPr>
            <a:spLocks noGrp="1"/>
          </p:cNvSpPr>
          <p:nvPr>
            <p:ph type="sldNum" sz="quarter" idx="12"/>
          </p:nvPr>
        </p:nvSpPr>
        <p:spPr/>
        <p:txBody>
          <a:bodyPr/>
          <a:lstStyle/>
          <a:p>
            <a:fld id="{23C76486-C2C4-4D7A-B39C-4A60E478F588}" type="slidenum">
              <a:rPr lang="it-IT" smtClean="0"/>
              <a:t>15</a:t>
            </a:fld>
            <a:endParaRPr lang="it-IT"/>
          </a:p>
        </p:txBody>
      </p:sp>
    </p:spTree>
    <p:extLst>
      <p:ext uri="{BB962C8B-B14F-4D97-AF65-F5344CB8AC3E}">
        <p14:creationId xmlns:p14="http://schemas.microsoft.com/office/powerpoint/2010/main" val="3632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arn(inVertic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p:bldP spid="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70339" y="228600"/>
            <a:ext cx="3761607" cy="584775"/>
          </a:xfrm>
          <a:prstGeom prst="rect">
            <a:avLst/>
          </a:prstGeom>
          <a:noFill/>
        </p:spPr>
        <p:txBody>
          <a:bodyPr wrap="none" rtlCol="0">
            <a:spAutoFit/>
          </a:bodyPr>
          <a:lstStyle/>
          <a:p>
            <a:r>
              <a:rPr lang="it-IT" sz="3200" b="1" dirty="0"/>
              <a:t>LUT* (Look Up </a:t>
            </a:r>
            <a:r>
              <a:rPr lang="it-IT" sz="3200" b="1" dirty="0" err="1"/>
              <a:t>Table</a:t>
            </a:r>
            <a:r>
              <a:rPr lang="it-IT" sz="3200" b="1" dirty="0"/>
              <a:t>)</a:t>
            </a:r>
          </a:p>
        </p:txBody>
      </p:sp>
      <p:sp>
        <p:nvSpPr>
          <p:cNvPr id="8" name="Rectangle 3"/>
          <p:cNvSpPr>
            <a:spLocks noGrp="1" noChangeArrowheads="1"/>
          </p:cNvSpPr>
          <p:nvPr/>
        </p:nvSpPr>
        <p:spPr bwMode="auto">
          <a:xfrm>
            <a:off x="-257908" y="817685"/>
            <a:ext cx="7924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it-IT" altLang="it-IT" dirty="0"/>
          </a:p>
        </p:txBody>
      </p:sp>
      <p:grpSp>
        <p:nvGrpSpPr>
          <p:cNvPr id="13" name="Gruppo 12"/>
          <p:cNvGrpSpPr/>
          <p:nvPr/>
        </p:nvGrpSpPr>
        <p:grpSpPr>
          <a:xfrm>
            <a:off x="451338" y="2100056"/>
            <a:ext cx="6556130" cy="4574038"/>
            <a:chOff x="451338" y="2100056"/>
            <a:chExt cx="6556130" cy="4574038"/>
          </a:xfrm>
        </p:grpSpPr>
        <p:grpSp>
          <p:nvGrpSpPr>
            <p:cNvPr id="6" name="Gruppo 5"/>
            <p:cNvGrpSpPr/>
            <p:nvPr/>
          </p:nvGrpSpPr>
          <p:grpSpPr>
            <a:xfrm>
              <a:off x="589085" y="2100056"/>
              <a:ext cx="5911728" cy="4574038"/>
              <a:chOff x="589085" y="2100056"/>
              <a:chExt cx="5911728" cy="4574038"/>
            </a:xfrm>
          </p:grpSpPr>
          <p:pic>
            <p:nvPicPr>
              <p:cNvPr id="2" name="Immagine 1"/>
              <p:cNvPicPr>
                <a:picLocks noChangeAspect="1"/>
              </p:cNvPicPr>
              <p:nvPr/>
            </p:nvPicPr>
            <p:blipFill>
              <a:blip r:embed="rId2"/>
              <a:stretch>
                <a:fillRect/>
              </a:stretch>
            </p:blipFill>
            <p:spPr>
              <a:xfrm>
                <a:off x="589085" y="2100056"/>
                <a:ext cx="5911728" cy="4574038"/>
              </a:xfrm>
              <a:prstGeom prst="rect">
                <a:avLst/>
              </a:prstGeom>
            </p:spPr>
          </p:pic>
          <p:sp>
            <p:nvSpPr>
              <p:cNvPr id="3" name="CasellaDiTesto 2"/>
              <p:cNvSpPr txBox="1"/>
              <p:nvPr/>
            </p:nvSpPr>
            <p:spPr>
              <a:xfrm>
                <a:off x="1793631" y="3631223"/>
                <a:ext cx="879231" cy="369332"/>
              </a:xfrm>
              <a:prstGeom prst="rect">
                <a:avLst/>
              </a:prstGeom>
              <a:solidFill>
                <a:schemeClr val="bg1"/>
              </a:solidFill>
            </p:spPr>
            <p:txBody>
              <a:bodyPr wrap="square" rtlCol="0">
                <a:spAutoFit/>
              </a:bodyPr>
              <a:lstStyle/>
              <a:p>
                <a:r>
                  <a:rPr lang="it-IT" b="1" dirty="0"/>
                  <a:t>C  A  B</a:t>
                </a:r>
              </a:p>
            </p:txBody>
          </p:sp>
          <p:sp>
            <p:nvSpPr>
              <p:cNvPr id="7" name="CasellaDiTesto 6"/>
              <p:cNvSpPr txBox="1"/>
              <p:nvPr/>
            </p:nvSpPr>
            <p:spPr>
              <a:xfrm>
                <a:off x="2710962" y="3625362"/>
                <a:ext cx="339970" cy="369276"/>
              </a:xfrm>
              <a:prstGeom prst="rect">
                <a:avLst/>
              </a:prstGeom>
              <a:solidFill>
                <a:schemeClr val="bg1"/>
              </a:solidFill>
            </p:spPr>
            <p:txBody>
              <a:bodyPr wrap="square" rtlCol="0">
                <a:spAutoFit/>
              </a:bodyPr>
              <a:lstStyle/>
              <a:p>
                <a:r>
                  <a:rPr lang="it-IT" b="1" dirty="0"/>
                  <a:t>Z</a:t>
                </a:r>
              </a:p>
            </p:txBody>
          </p:sp>
        </p:grpSp>
        <p:sp>
          <p:nvSpPr>
            <p:cNvPr id="9" name="CasellaDiTesto 8"/>
            <p:cNvSpPr txBox="1"/>
            <p:nvPr/>
          </p:nvSpPr>
          <p:spPr>
            <a:xfrm>
              <a:off x="5703277" y="2590799"/>
              <a:ext cx="1304191" cy="253916"/>
            </a:xfrm>
            <a:prstGeom prst="rect">
              <a:avLst/>
            </a:prstGeom>
            <a:solidFill>
              <a:schemeClr val="bg1"/>
            </a:solidFill>
          </p:spPr>
          <p:txBody>
            <a:bodyPr wrap="square" rtlCol="0">
              <a:spAutoFit/>
            </a:bodyPr>
            <a:lstStyle/>
            <a:p>
              <a:r>
                <a:rPr lang="it-IT" sz="1050" b="1" dirty="0"/>
                <a:t>Z</a:t>
              </a:r>
            </a:p>
          </p:txBody>
        </p:sp>
        <p:sp>
          <p:nvSpPr>
            <p:cNvPr id="10" name="CasellaDiTesto 9"/>
            <p:cNvSpPr txBox="1"/>
            <p:nvPr/>
          </p:nvSpPr>
          <p:spPr>
            <a:xfrm>
              <a:off x="465992" y="2277207"/>
              <a:ext cx="861647" cy="253916"/>
            </a:xfrm>
            <a:prstGeom prst="rect">
              <a:avLst/>
            </a:prstGeom>
            <a:solidFill>
              <a:schemeClr val="bg1"/>
            </a:solidFill>
          </p:spPr>
          <p:txBody>
            <a:bodyPr wrap="square" rtlCol="0">
              <a:spAutoFit/>
            </a:bodyPr>
            <a:lstStyle/>
            <a:p>
              <a:pPr algn="r"/>
              <a:r>
                <a:rPr lang="it-IT" sz="1050" b="1" dirty="0"/>
                <a:t>A</a:t>
              </a:r>
            </a:p>
          </p:txBody>
        </p:sp>
        <p:sp>
          <p:nvSpPr>
            <p:cNvPr id="11" name="CasellaDiTesto 10"/>
            <p:cNvSpPr txBox="1"/>
            <p:nvPr/>
          </p:nvSpPr>
          <p:spPr>
            <a:xfrm>
              <a:off x="451338" y="2702168"/>
              <a:ext cx="861647" cy="253916"/>
            </a:xfrm>
            <a:prstGeom prst="rect">
              <a:avLst/>
            </a:prstGeom>
            <a:solidFill>
              <a:schemeClr val="bg1"/>
            </a:solidFill>
          </p:spPr>
          <p:txBody>
            <a:bodyPr wrap="square" rtlCol="0">
              <a:spAutoFit/>
            </a:bodyPr>
            <a:lstStyle/>
            <a:p>
              <a:pPr algn="r"/>
              <a:r>
                <a:rPr lang="it-IT" sz="1050" b="1" dirty="0"/>
                <a:t>C</a:t>
              </a:r>
            </a:p>
          </p:txBody>
        </p:sp>
        <p:sp>
          <p:nvSpPr>
            <p:cNvPr id="12" name="CasellaDiTesto 11"/>
            <p:cNvSpPr txBox="1"/>
            <p:nvPr/>
          </p:nvSpPr>
          <p:spPr>
            <a:xfrm>
              <a:off x="460130" y="3062653"/>
              <a:ext cx="861647" cy="253916"/>
            </a:xfrm>
            <a:prstGeom prst="rect">
              <a:avLst/>
            </a:prstGeom>
            <a:solidFill>
              <a:schemeClr val="bg1"/>
            </a:solidFill>
          </p:spPr>
          <p:txBody>
            <a:bodyPr wrap="square" rtlCol="0">
              <a:spAutoFit/>
            </a:bodyPr>
            <a:lstStyle/>
            <a:p>
              <a:pPr algn="r"/>
              <a:r>
                <a:rPr lang="it-IT" sz="1050" b="1" dirty="0"/>
                <a:t>B</a:t>
              </a:r>
            </a:p>
          </p:txBody>
        </p:sp>
      </p:grpSp>
      <p:sp>
        <p:nvSpPr>
          <p:cNvPr id="15" name="Rectangle 3"/>
          <p:cNvSpPr>
            <a:spLocks noGrp="1" noChangeArrowheads="1"/>
          </p:cNvSpPr>
          <p:nvPr/>
        </p:nvSpPr>
        <p:spPr bwMode="auto">
          <a:xfrm>
            <a:off x="5612423" y="4481147"/>
            <a:ext cx="5465885" cy="237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it-IT" altLang="it-IT" sz="2000" dirty="0"/>
              <a:t>Gli ingressi rappresentano l’</a:t>
            </a:r>
            <a:r>
              <a:rPr lang="it-IT" altLang="it-IT" sz="2000" dirty="0" err="1"/>
              <a:t>address</a:t>
            </a:r>
            <a:r>
              <a:rPr lang="it-IT" altLang="it-IT" sz="2000" dirty="0"/>
              <a:t> della locazione di memoria dove vado a scrivere il valore della funzione combinatoria di mio interesse.</a:t>
            </a:r>
            <a:br>
              <a:rPr lang="it-IT" altLang="it-IT" sz="2000" dirty="0"/>
            </a:br>
            <a:br>
              <a:rPr lang="it-IT" altLang="it-IT" sz="2000" dirty="0"/>
            </a:br>
            <a:r>
              <a:rPr lang="it-IT" altLang="it-IT" sz="2000" dirty="0"/>
              <a:t>Sono limitate dal numero di ingressi e hanno come caratteristica principale la </a:t>
            </a:r>
            <a:r>
              <a:rPr lang="it-IT" altLang="it-IT" sz="2000" b="1" dirty="0"/>
              <a:t>velocità</a:t>
            </a:r>
            <a:r>
              <a:rPr lang="it-IT" altLang="it-IT" sz="2000" dirty="0"/>
              <a:t>.</a:t>
            </a:r>
          </a:p>
        </p:txBody>
      </p:sp>
      <p:sp>
        <p:nvSpPr>
          <p:cNvPr id="4" name="Rectangle 3"/>
          <p:cNvSpPr>
            <a:spLocks noGrp="1" noChangeArrowheads="1"/>
          </p:cNvSpPr>
          <p:nvPr/>
        </p:nvSpPr>
        <p:spPr bwMode="auto">
          <a:xfrm>
            <a:off x="-105509" y="641839"/>
            <a:ext cx="12461631"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it-IT" altLang="it-IT" dirty="0"/>
              <a:t>Sono delle reti combinatorie programmabili, fondamentali nell’architettura delle FPGA e delle CPLD. A livello hardware non sono altro che </a:t>
            </a:r>
            <a:r>
              <a:rPr lang="it-IT" altLang="it-IT" b="1" dirty="0"/>
              <a:t>blocchi di memoria</a:t>
            </a:r>
            <a:r>
              <a:rPr lang="it-IT" altLang="it-IT" dirty="0"/>
              <a:t> in cui il programmatore può immagazzinare dei bit che possono essere intesi come l’output di una ben determinata funzione logica combinatoria. </a:t>
            </a:r>
          </a:p>
        </p:txBody>
      </p:sp>
      <p:sp>
        <p:nvSpPr>
          <p:cNvPr id="14" name="Segnaposto data 13">
            <a:extLst>
              <a:ext uri="{FF2B5EF4-FFF2-40B4-BE49-F238E27FC236}">
                <a16:creationId xmlns:a16="http://schemas.microsoft.com/office/drawing/2014/main" id="{48E57647-8097-42D2-810B-E04CCAA0781A}"/>
              </a:ext>
            </a:extLst>
          </p:cNvPr>
          <p:cNvSpPr>
            <a:spLocks noGrp="1"/>
          </p:cNvSpPr>
          <p:nvPr>
            <p:ph type="dt" sz="half" idx="10"/>
          </p:nvPr>
        </p:nvSpPr>
        <p:spPr/>
        <p:txBody>
          <a:bodyPr/>
          <a:lstStyle/>
          <a:p>
            <a:fld id="{B3F55DB5-5F59-4826-BB84-5C3901B6F157}" type="datetime1">
              <a:rPr lang="it-IT" smtClean="0"/>
              <a:t>20/04/2023</a:t>
            </a:fld>
            <a:endParaRPr lang="it-IT"/>
          </a:p>
        </p:txBody>
      </p:sp>
      <p:sp>
        <p:nvSpPr>
          <p:cNvPr id="16" name="Segnaposto numero diapositiva 15">
            <a:extLst>
              <a:ext uri="{FF2B5EF4-FFF2-40B4-BE49-F238E27FC236}">
                <a16:creationId xmlns:a16="http://schemas.microsoft.com/office/drawing/2014/main" id="{1B856C44-C235-4445-A8D5-4FD5826B605C}"/>
              </a:ext>
            </a:extLst>
          </p:cNvPr>
          <p:cNvSpPr>
            <a:spLocks noGrp="1"/>
          </p:cNvSpPr>
          <p:nvPr>
            <p:ph type="sldNum" sz="quarter" idx="12"/>
          </p:nvPr>
        </p:nvSpPr>
        <p:spPr/>
        <p:txBody>
          <a:bodyPr/>
          <a:lstStyle/>
          <a:p>
            <a:fld id="{23C76486-C2C4-4D7A-B39C-4A60E478F588}" type="slidenum">
              <a:rPr lang="it-IT" smtClean="0"/>
              <a:t>16</a:t>
            </a:fld>
            <a:endParaRPr lang="it-IT"/>
          </a:p>
        </p:txBody>
      </p:sp>
    </p:spTree>
    <p:extLst>
      <p:ext uri="{BB962C8B-B14F-4D97-AF65-F5344CB8AC3E}">
        <p14:creationId xmlns:p14="http://schemas.microsoft.com/office/powerpoint/2010/main" val="142224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70339" y="228600"/>
            <a:ext cx="2361544" cy="584775"/>
          </a:xfrm>
          <a:prstGeom prst="rect">
            <a:avLst/>
          </a:prstGeom>
          <a:noFill/>
        </p:spPr>
        <p:txBody>
          <a:bodyPr wrap="none" rtlCol="0">
            <a:spAutoFit/>
          </a:bodyPr>
          <a:lstStyle/>
          <a:p>
            <a:r>
              <a:rPr lang="it-IT" sz="3200" b="1" dirty="0"/>
              <a:t>FPGA e CPLD</a:t>
            </a:r>
          </a:p>
        </p:txBody>
      </p:sp>
      <p:sp>
        <p:nvSpPr>
          <p:cNvPr id="5" name="Rectangle 3"/>
          <p:cNvSpPr>
            <a:spLocks noGrp="1" noChangeArrowheads="1"/>
          </p:cNvSpPr>
          <p:nvPr/>
        </p:nvSpPr>
        <p:spPr bwMode="auto">
          <a:xfrm>
            <a:off x="-249117" y="764931"/>
            <a:ext cx="6790594" cy="400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it-IT" altLang="it-IT" dirty="0"/>
              <a:t>La CPLD è leggermente differente e le sue unità base sono le </a:t>
            </a:r>
            <a:r>
              <a:rPr lang="it-IT" altLang="it-IT" dirty="0" err="1"/>
              <a:t>macrocelle</a:t>
            </a:r>
            <a:r>
              <a:rPr lang="it-IT" altLang="it-IT" dirty="0"/>
              <a:t>/</a:t>
            </a:r>
            <a:r>
              <a:rPr lang="it-IT" altLang="it-IT" dirty="0" err="1"/>
              <a:t>logic_elements</a:t>
            </a:r>
            <a:r>
              <a:rPr lang="it-IT" altLang="it-IT" dirty="0"/>
              <a:t> (MC/LE), raggruppate in </a:t>
            </a:r>
            <a:r>
              <a:rPr lang="it-IT" altLang="it-IT" dirty="0" err="1"/>
              <a:t>Logic</a:t>
            </a:r>
            <a:r>
              <a:rPr lang="it-IT" altLang="it-IT" dirty="0"/>
              <a:t> Array </a:t>
            </a:r>
            <a:r>
              <a:rPr lang="it-IT" altLang="it-IT" dirty="0" err="1"/>
              <a:t>Block</a:t>
            </a:r>
            <a:r>
              <a:rPr lang="it-IT" altLang="it-IT" dirty="0"/>
              <a:t> (LAB):</a:t>
            </a:r>
          </a:p>
        </p:txBody>
      </p:sp>
      <p:sp>
        <p:nvSpPr>
          <p:cNvPr id="11" name="Rectangle 3"/>
          <p:cNvSpPr>
            <a:spLocks noGrp="1" noChangeArrowheads="1"/>
          </p:cNvSpPr>
          <p:nvPr/>
        </p:nvSpPr>
        <p:spPr bwMode="auto">
          <a:xfrm>
            <a:off x="7587761" y="4343400"/>
            <a:ext cx="4532521" cy="244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it-IT" altLang="it-IT" dirty="0"/>
              <a:t>La </a:t>
            </a:r>
            <a:r>
              <a:rPr lang="it-IT" altLang="it-IT" dirty="0" err="1"/>
              <a:t>macrocella</a:t>
            </a:r>
            <a:r>
              <a:rPr lang="it-IT" altLang="it-IT" dirty="0"/>
              <a:t> contiene al suo interno alcuni elementi fondamentali come MUX, porte logiche e FF. La filosofia rispetto alle FPGA è la medesima. </a:t>
            </a:r>
          </a:p>
        </p:txBody>
      </p:sp>
      <p:pic>
        <p:nvPicPr>
          <p:cNvPr id="2" name="Immagine 1"/>
          <p:cNvPicPr>
            <a:picLocks noChangeAspect="1"/>
          </p:cNvPicPr>
          <p:nvPr/>
        </p:nvPicPr>
        <p:blipFill>
          <a:blip r:embed="rId2"/>
          <a:stretch>
            <a:fillRect/>
          </a:stretch>
        </p:blipFill>
        <p:spPr>
          <a:xfrm>
            <a:off x="7028351" y="413239"/>
            <a:ext cx="4936153" cy="2921244"/>
          </a:xfrm>
          <a:prstGeom prst="rect">
            <a:avLst/>
          </a:prstGeom>
        </p:spPr>
      </p:pic>
      <p:pic>
        <p:nvPicPr>
          <p:cNvPr id="3" name="Immagine 2"/>
          <p:cNvPicPr>
            <a:picLocks noChangeAspect="1"/>
          </p:cNvPicPr>
          <p:nvPr/>
        </p:nvPicPr>
        <p:blipFill>
          <a:blip r:embed="rId3"/>
          <a:stretch>
            <a:fillRect/>
          </a:stretch>
        </p:blipFill>
        <p:spPr>
          <a:xfrm>
            <a:off x="0" y="2148620"/>
            <a:ext cx="4105275" cy="4143375"/>
          </a:xfrm>
          <a:prstGeom prst="rect">
            <a:avLst/>
          </a:prstGeom>
        </p:spPr>
      </p:pic>
      <p:pic>
        <p:nvPicPr>
          <p:cNvPr id="6" name="Immagine 5"/>
          <p:cNvPicPr>
            <a:picLocks noChangeAspect="1"/>
          </p:cNvPicPr>
          <p:nvPr/>
        </p:nvPicPr>
        <p:blipFill>
          <a:blip r:embed="rId4"/>
          <a:stretch>
            <a:fillRect/>
          </a:stretch>
        </p:blipFill>
        <p:spPr>
          <a:xfrm>
            <a:off x="2633683" y="1907931"/>
            <a:ext cx="5068012" cy="3566379"/>
          </a:xfrm>
          <a:prstGeom prst="rect">
            <a:avLst/>
          </a:prstGeom>
        </p:spPr>
      </p:pic>
      <p:cxnSp>
        <p:nvCxnSpPr>
          <p:cNvPr id="10" name="Connettore 2 9"/>
          <p:cNvCxnSpPr/>
          <p:nvPr/>
        </p:nvCxnSpPr>
        <p:spPr>
          <a:xfrm flipH="1" flipV="1">
            <a:off x="7200901" y="3376246"/>
            <a:ext cx="852854" cy="11957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egnaposto data 6">
            <a:extLst>
              <a:ext uri="{FF2B5EF4-FFF2-40B4-BE49-F238E27FC236}">
                <a16:creationId xmlns:a16="http://schemas.microsoft.com/office/drawing/2014/main" id="{EE9B2ACD-C353-423C-A1B5-297B9FF9C105}"/>
              </a:ext>
            </a:extLst>
          </p:cNvPr>
          <p:cNvSpPr>
            <a:spLocks noGrp="1"/>
          </p:cNvSpPr>
          <p:nvPr>
            <p:ph type="dt" sz="half" idx="10"/>
          </p:nvPr>
        </p:nvSpPr>
        <p:spPr/>
        <p:txBody>
          <a:bodyPr/>
          <a:lstStyle/>
          <a:p>
            <a:fld id="{FE35C490-EF06-41B8-ACF4-DA8EF1EFCF9D}" type="datetime1">
              <a:rPr lang="it-IT" smtClean="0"/>
              <a:t>20/04/2023</a:t>
            </a:fld>
            <a:endParaRPr lang="it-IT"/>
          </a:p>
        </p:txBody>
      </p:sp>
      <p:sp>
        <p:nvSpPr>
          <p:cNvPr id="8" name="Segnaposto numero diapositiva 7">
            <a:extLst>
              <a:ext uri="{FF2B5EF4-FFF2-40B4-BE49-F238E27FC236}">
                <a16:creationId xmlns:a16="http://schemas.microsoft.com/office/drawing/2014/main" id="{4969F1BF-6D9F-4529-BC83-D98747772A65}"/>
              </a:ext>
            </a:extLst>
          </p:cNvPr>
          <p:cNvSpPr>
            <a:spLocks noGrp="1"/>
          </p:cNvSpPr>
          <p:nvPr>
            <p:ph type="sldNum" sz="quarter" idx="12"/>
          </p:nvPr>
        </p:nvSpPr>
        <p:spPr/>
        <p:txBody>
          <a:bodyPr/>
          <a:lstStyle/>
          <a:p>
            <a:fld id="{23C76486-C2C4-4D7A-B39C-4A60E478F588}" type="slidenum">
              <a:rPr lang="it-IT" smtClean="0"/>
              <a:t>17</a:t>
            </a:fld>
            <a:endParaRPr lang="it-IT"/>
          </a:p>
        </p:txBody>
      </p:sp>
    </p:spTree>
    <p:extLst>
      <p:ext uri="{BB962C8B-B14F-4D97-AF65-F5344CB8AC3E}">
        <p14:creationId xmlns:p14="http://schemas.microsoft.com/office/powerpoint/2010/main" val="84203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6A3CB0C-4C92-4F53-8AF9-E6CF1D89D455}"/>
              </a:ext>
            </a:extLst>
          </p:cNvPr>
          <p:cNvSpPr txBox="1"/>
          <p:nvPr/>
        </p:nvSpPr>
        <p:spPr>
          <a:xfrm>
            <a:off x="70339" y="228600"/>
            <a:ext cx="2361544" cy="584775"/>
          </a:xfrm>
          <a:prstGeom prst="rect">
            <a:avLst/>
          </a:prstGeom>
          <a:noFill/>
        </p:spPr>
        <p:txBody>
          <a:bodyPr wrap="none" rtlCol="0">
            <a:spAutoFit/>
          </a:bodyPr>
          <a:lstStyle/>
          <a:p>
            <a:r>
              <a:rPr lang="it-IT" sz="3200" b="1" dirty="0"/>
              <a:t>FPGA e CPLD</a:t>
            </a:r>
          </a:p>
        </p:txBody>
      </p:sp>
      <p:sp>
        <p:nvSpPr>
          <p:cNvPr id="5" name="Segnaposto data 4">
            <a:extLst>
              <a:ext uri="{FF2B5EF4-FFF2-40B4-BE49-F238E27FC236}">
                <a16:creationId xmlns:a16="http://schemas.microsoft.com/office/drawing/2014/main" id="{9D5DE132-FB52-4269-8230-04A3C6DB6BA0}"/>
              </a:ext>
            </a:extLst>
          </p:cNvPr>
          <p:cNvSpPr>
            <a:spLocks noGrp="1"/>
          </p:cNvSpPr>
          <p:nvPr>
            <p:ph type="dt" sz="half" idx="10"/>
          </p:nvPr>
        </p:nvSpPr>
        <p:spPr/>
        <p:txBody>
          <a:bodyPr/>
          <a:lstStyle/>
          <a:p>
            <a:fld id="{141C5C8A-E741-4C16-84A9-B000F02B5C85}" type="datetime1">
              <a:rPr lang="it-IT" smtClean="0"/>
              <a:t>20/04/2023</a:t>
            </a:fld>
            <a:endParaRPr lang="it-IT"/>
          </a:p>
        </p:txBody>
      </p:sp>
      <p:sp>
        <p:nvSpPr>
          <p:cNvPr id="6" name="Segnaposto numero diapositiva 5">
            <a:extLst>
              <a:ext uri="{FF2B5EF4-FFF2-40B4-BE49-F238E27FC236}">
                <a16:creationId xmlns:a16="http://schemas.microsoft.com/office/drawing/2014/main" id="{E32A008E-5A74-4F25-A6C2-794389675A04}"/>
              </a:ext>
            </a:extLst>
          </p:cNvPr>
          <p:cNvSpPr>
            <a:spLocks noGrp="1"/>
          </p:cNvSpPr>
          <p:nvPr>
            <p:ph type="sldNum" sz="quarter" idx="12"/>
          </p:nvPr>
        </p:nvSpPr>
        <p:spPr/>
        <p:txBody>
          <a:bodyPr/>
          <a:lstStyle/>
          <a:p>
            <a:fld id="{23C76486-C2C4-4D7A-B39C-4A60E478F588}" type="slidenum">
              <a:rPr lang="it-IT" smtClean="0"/>
              <a:t>18</a:t>
            </a:fld>
            <a:endParaRPr lang="it-IT"/>
          </a:p>
        </p:txBody>
      </p:sp>
      <p:pic>
        <p:nvPicPr>
          <p:cNvPr id="7" name="Immagine 6">
            <a:extLst>
              <a:ext uri="{FF2B5EF4-FFF2-40B4-BE49-F238E27FC236}">
                <a16:creationId xmlns:a16="http://schemas.microsoft.com/office/drawing/2014/main" id="{844840E8-4144-46DD-9700-764D9B5447AF}"/>
              </a:ext>
            </a:extLst>
          </p:cNvPr>
          <p:cNvPicPr>
            <a:picLocks noChangeAspect="1"/>
          </p:cNvPicPr>
          <p:nvPr/>
        </p:nvPicPr>
        <p:blipFill>
          <a:blip r:embed="rId2"/>
          <a:stretch>
            <a:fillRect/>
          </a:stretch>
        </p:blipFill>
        <p:spPr>
          <a:xfrm>
            <a:off x="157163" y="1032089"/>
            <a:ext cx="2659820" cy="2684505"/>
          </a:xfrm>
          <a:prstGeom prst="rect">
            <a:avLst/>
          </a:prstGeom>
        </p:spPr>
      </p:pic>
      <p:sp>
        <p:nvSpPr>
          <p:cNvPr id="8" name="CasellaDiTesto 7">
            <a:extLst>
              <a:ext uri="{FF2B5EF4-FFF2-40B4-BE49-F238E27FC236}">
                <a16:creationId xmlns:a16="http://schemas.microsoft.com/office/drawing/2014/main" id="{A3939E3F-AF0D-40CF-938E-99C8C5DABBE7}"/>
              </a:ext>
            </a:extLst>
          </p:cNvPr>
          <p:cNvSpPr txBox="1"/>
          <p:nvPr/>
        </p:nvSpPr>
        <p:spPr>
          <a:xfrm>
            <a:off x="5060209" y="520987"/>
            <a:ext cx="5034776" cy="584775"/>
          </a:xfrm>
          <a:prstGeom prst="rect">
            <a:avLst/>
          </a:prstGeom>
          <a:noFill/>
        </p:spPr>
        <p:txBody>
          <a:bodyPr wrap="none" rtlCol="0">
            <a:spAutoFit/>
          </a:bodyPr>
          <a:lstStyle/>
          <a:p>
            <a:r>
              <a:rPr lang="it-IT" sz="3200" b="1" dirty="0"/>
              <a:t>Che cosa sono gli I/O Banks?</a:t>
            </a:r>
          </a:p>
        </p:txBody>
      </p:sp>
      <p:cxnSp>
        <p:nvCxnSpPr>
          <p:cNvPr id="10" name="Connettore 2 9">
            <a:extLst>
              <a:ext uri="{FF2B5EF4-FFF2-40B4-BE49-F238E27FC236}">
                <a16:creationId xmlns:a16="http://schemas.microsoft.com/office/drawing/2014/main" id="{3F383986-1F71-460C-9914-E35248415ECF}"/>
              </a:ext>
            </a:extLst>
          </p:cNvPr>
          <p:cNvCxnSpPr/>
          <p:nvPr/>
        </p:nvCxnSpPr>
        <p:spPr>
          <a:xfrm flipH="1">
            <a:off x="2694039" y="1032089"/>
            <a:ext cx="2241755" cy="102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CB9DD093-4EA4-4F08-AA0B-F14FF37137DC}"/>
              </a:ext>
            </a:extLst>
          </p:cNvPr>
          <p:cNvPicPr>
            <a:picLocks noChangeAspect="1"/>
          </p:cNvPicPr>
          <p:nvPr/>
        </p:nvPicPr>
        <p:blipFill>
          <a:blip r:embed="rId3"/>
          <a:stretch>
            <a:fillRect/>
          </a:stretch>
        </p:blipFill>
        <p:spPr>
          <a:xfrm>
            <a:off x="5460436" y="1399136"/>
            <a:ext cx="4234323" cy="3194057"/>
          </a:xfrm>
          <a:prstGeom prst="rect">
            <a:avLst/>
          </a:prstGeom>
        </p:spPr>
      </p:pic>
      <p:sp>
        <p:nvSpPr>
          <p:cNvPr id="13" name="Rectangle 3">
            <a:extLst>
              <a:ext uri="{FF2B5EF4-FFF2-40B4-BE49-F238E27FC236}">
                <a16:creationId xmlns:a16="http://schemas.microsoft.com/office/drawing/2014/main" id="{AE68095B-10F2-4F80-A6F4-A365D3175EC4}"/>
              </a:ext>
            </a:extLst>
          </p:cNvPr>
          <p:cNvSpPr>
            <a:spLocks noGrp="1" noChangeArrowheads="1"/>
          </p:cNvSpPr>
          <p:nvPr/>
        </p:nvSpPr>
        <p:spPr bwMode="auto">
          <a:xfrm>
            <a:off x="214852" y="4929872"/>
            <a:ext cx="11662723" cy="237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it-IT" altLang="it-IT" sz="2000" dirty="0"/>
              <a:t>I pin di I/O sono configurabili in molteplici modi:</a:t>
            </a:r>
          </a:p>
          <a:p>
            <a:pPr lvl="1">
              <a:buFont typeface="Arial" panose="020B0604020202020204" pitchFamily="34" charset="0"/>
              <a:buChar char="•"/>
            </a:pPr>
            <a:r>
              <a:rPr lang="it-IT" altLang="it-IT" sz="2000" dirty="0"/>
              <a:t>Standard di comunicazione (Livelli di tensione accettati, configurazione single-</a:t>
            </a:r>
            <a:r>
              <a:rPr lang="it-IT" altLang="it-IT" sz="2000" dirty="0" err="1"/>
              <a:t>ended</a:t>
            </a:r>
            <a:r>
              <a:rPr lang="it-IT" altLang="it-IT" sz="2000" dirty="0"/>
              <a:t> o differenziali)</a:t>
            </a:r>
          </a:p>
          <a:p>
            <a:pPr lvl="1">
              <a:buFont typeface="Arial" panose="020B0604020202020204" pitchFamily="34" charset="0"/>
              <a:buChar char="•"/>
            </a:pPr>
            <a:r>
              <a:rPr lang="it-IT" altLang="it-IT" sz="2000" dirty="0"/>
              <a:t>Terminazioni di ingresso e di uscita</a:t>
            </a:r>
          </a:p>
          <a:p>
            <a:pPr lvl="1">
              <a:buFont typeface="Arial" panose="020B0604020202020204" pitchFamily="34" charset="0"/>
              <a:buChar char="•"/>
            </a:pPr>
            <a:r>
              <a:rPr lang="it-IT" altLang="it-IT" sz="2000" dirty="0"/>
              <a:t>Delay lines configurabili</a:t>
            </a:r>
          </a:p>
          <a:p>
            <a:pPr lvl="1">
              <a:buFont typeface="Arial" panose="020B0604020202020204" pitchFamily="34" charset="0"/>
              <a:buChar char="•"/>
            </a:pPr>
            <a:r>
              <a:rPr lang="it-IT" altLang="it-IT" sz="2000" dirty="0"/>
              <a:t>Possibilità di mettere i piedini in alta impedenza</a:t>
            </a:r>
            <a:br>
              <a:rPr lang="it-IT" altLang="it-IT" sz="2000" dirty="0"/>
            </a:br>
            <a:endParaRPr lang="it-IT" altLang="it-IT" sz="2000" dirty="0"/>
          </a:p>
        </p:txBody>
      </p:sp>
    </p:spTree>
    <p:extLst>
      <p:ext uri="{BB962C8B-B14F-4D97-AF65-F5344CB8AC3E}">
        <p14:creationId xmlns:p14="http://schemas.microsoft.com/office/powerpoint/2010/main" val="82028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Effect transition="in" filter="fade">
                                      <p:cBhvr>
                                        <p:cTn id="25" dur="1000"/>
                                        <p:tgtEl>
                                          <p:spTgt spid="13">
                                            <p:txEl>
                                              <p:pRg st="0" end="0"/>
                                            </p:txEl>
                                          </p:spTgt>
                                        </p:tgtEl>
                                      </p:cBhvr>
                                    </p:animEffect>
                                    <p:anim calcmode="lin" valueType="num">
                                      <p:cBhvr>
                                        <p:cTn id="26"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xEl>
                                              <p:pRg st="1" end="1"/>
                                            </p:txEl>
                                          </p:spTgt>
                                        </p:tgtEl>
                                        <p:attrNameLst>
                                          <p:attrName>style.visibility</p:attrName>
                                        </p:attrNameLst>
                                      </p:cBhvr>
                                      <p:to>
                                        <p:strVal val="visible"/>
                                      </p:to>
                                    </p:set>
                                    <p:animEffect transition="in" filter="fade">
                                      <p:cBhvr>
                                        <p:cTn id="30" dur="1000"/>
                                        <p:tgtEl>
                                          <p:spTgt spid="13">
                                            <p:txEl>
                                              <p:pRg st="1" end="1"/>
                                            </p:txEl>
                                          </p:spTgt>
                                        </p:tgtEl>
                                      </p:cBhvr>
                                    </p:animEffect>
                                    <p:anim calcmode="lin" valueType="num">
                                      <p:cBhvr>
                                        <p:cTn id="31"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animEffect transition="in" filter="fade">
                                      <p:cBhvr>
                                        <p:cTn id="35" dur="1000"/>
                                        <p:tgtEl>
                                          <p:spTgt spid="13">
                                            <p:txEl>
                                              <p:pRg st="2" end="2"/>
                                            </p:txEl>
                                          </p:spTgt>
                                        </p:tgtEl>
                                      </p:cBhvr>
                                    </p:animEffect>
                                    <p:anim calcmode="lin" valueType="num">
                                      <p:cBhvr>
                                        <p:cTn id="36"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3">
                                            <p:txEl>
                                              <p:pRg st="3" end="3"/>
                                            </p:txEl>
                                          </p:spTgt>
                                        </p:tgtEl>
                                        <p:attrNameLst>
                                          <p:attrName>style.visibility</p:attrName>
                                        </p:attrNameLst>
                                      </p:cBhvr>
                                      <p:to>
                                        <p:strVal val="visible"/>
                                      </p:to>
                                    </p:set>
                                    <p:animEffect transition="in" filter="fade">
                                      <p:cBhvr>
                                        <p:cTn id="40" dur="1000"/>
                                        <p:tgtEl>
                                          <p:spTgt spid="13">
                                            <p:txEl>
                                              <p:pRg st="3" end="3"/>
                                            </p:txEl>
                                          </p:spTgt>
                                        </p:tgtEl>
                                      </p:cBhvr>
                                    </p:animEffect>
                                    <p:anim calcmode="lin" valueType="num">
                                      <p:cBhvr>
                                        <p:cTn id="41"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
                                            <p:txEl>
                                              <p:pRg st="4" end="4"/>
                                            </p:txEl>
                                          </p:spTgt>
                                        </p:tgtEl>
                                        <p:attrNameLst>
                                          <p:attrName>style.visibility</p:attrName>
                                        </p:attrNameLst>
                                      </p:cBhvr>
                                      <p:to>
                                        <p:strVal val="visible"/>
                                      </p:to>
                                    </p:set>
                                    <p:animEffect transition="in" filter="fade">
                                      <p:cBhvr>
                                        <p:cTn id="45" dur="1000"/>
                                        <p:tgtEl>
                                          <p:spTgt spid="13">
                                            <p:txEl>
                                              <p:pRg st="4" end="4"/>
                                            </p:txEl>
                                          </p:spTgt>
                                        </p:tgtEl>
                                      </p:cBhvr>
                                    </p:animEffect>
                                    <p:anim calcmode="lin" valueType="num">
                                      <p:cBhvr>
                                        <p:cTn id="46"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6A3CB0C-4C92-4F53-8AF9-E6CF1D89D455}"/>
              </a:ext>
            </a:extLst>
          </p:cNvPr>
          <p:cNvSpPr txBox="1"/>
          <p:nvPr/>
        </p:nvSpPr>
        <p:spPr>
          <a:xfrm>
            <a:off x="70339" y="228600"/>
            <a:ext cx="2361544" cy="584775"/>
          </a:xfrm>
          <a:prstGeom prst="rect">
            <a:avLst/>
          </a:prstGeom>
          <a:noFill/>
        </p:spPr>
        <p:txBody>
          <a:bodyPr wrap="none" rtlCol="0">
            <a:spAutoFit/>
          </a:bodyPr>
          <a:lstStyle/>
          <a:p>
            <a:r>
              <a:rPr lang="it-IT" sz="3200" b="1" dirty="0"/>
              <a:t>FPGA e CPLD</a:t>
            </a:r>
          </a:p>
        </p:txBody>
      </p:sp>
      <p:sp>
        <p:nvSpPr>
          <p:cNvPr id="5" name="Segnaposto data 4">
            <a:extLst>
              <a:ext uri="{FF2B5EF4-FFF2-40B4-BE49-F238E27FC236}">
                <a16:creationId xmlns:a16="http://schemas.microsoft.com/office/drawing/2014/main" id="{9D5DE132-FB52-4269-8230-04A3C6DB6BA0}"/>
              </a:ext>
            </a:extLst>
          </p:cNvPr>
          <p:cNvSpPr>
            <a:spLocks noGrp="1"/>
          </p:cNvSpPr>
          <p:nvPr>
            <p:ph type="dt" sz="half" idx="10"/>
          </p:nvPr>
        </p:nvSpPr>
        <p:spPr/>
        <p:txBody>
          <a:bodyPr/>
          <a:lstStyle/>
          <a:p>
            <a:fld id="{141C5C8A-E741-4C16-84A9-B000F02B5C85}" type="datetime1">
              <a:rPr lang="it-IT" smtClean="0"/>
              <a:t>20/04/2023</a:t>
            </a:fld>
            <a:endParaRPr lang="it-IT"/>
          </a:p>
        </p:txBody>
      </p:sp>
      <p:sp>
        <p:nvSpPr>
          <p:cNvPr id="6" name="Segnaposto numero diapositiva 5">
            <a:extLst>
              <a:ext uri="{FF2B5EF4-FFF2-40B4-BE49-F238E27FC236}">
                <a16:creationId xmlns:a16="http://schemas.microsoft.com/office/drawing/2014/main" id="{E32A008E-5A74-4F25-A6C2-794389675A04}"/>
              </a:ext>
            </a:extLst>
          </p:cNvPr>
          <p:cNvSpPr>
            <a:spLocks noGrp="1"/>
          </p:cNvSpPr>
          <p:nvPr>
            <p:ph type="sldNum" sz="quarter" idx="12"/>
          </p:nvPr>
        </p:nvSpPr>
        <p:spPr/>
        <p:txBody>
          <a:bodyPr/>
          <a:lstStyle/>
          <a:p>
            <a:fld id="{23C76486-C2C4-4D7A-B39C-4A60E478F588}" type="slidenum">
              <a:rPr lang="it-IT" smtClean="0"/>
              <a:t>19</a:t>
            </a:fld>
            <a:endParaRPr lang="it-IT"/>
          </a:p>
        </p:txBody>
      </p:sp>
      <p:pic>
        <p:nvPicPr>
          <p:cNvPr id="7" name="Immagine 6">
            <a:extLst>
              <a:ext uri="{FF2B5EF4-FFF2-40B4-BE49-F238E27FC236}">
                <a16:creationId xmlns:a16="http://schemas.microsoft.com/office/drawing/2014/main" id="{844840E8-4144-46DD-9700-764D9B5447AF}"/>
              </a:ext>
            </a:extLst>
          </p:cNvPr>
          <p:cNvPicPr>
            <a:picLocks noChangeAspect="1"/>
          </p:cNvPicPr>
          <p:nvPr/>
        </p:nvPicPr>
        <p:blipFill>
          <a:blip r:embed="rId2"/>
          <a:stretch>
            <a:fillRect/>
          </a:stretch>
        </p:blipFill>
        <p:spPr>
          <a:xfrm>
            <a:off x="157163" y="1032089"/>
            <a:ext cx="2659820" cy="2684505"/>
          </a:xfrm>
          <a:prstGeom prst="rect">
            <a:avLst/>
          </a:prstGeom>
        </p:spPr>
      </p:pic>
      <p:sp>
        <p:nvSpPr>
          <p:cNvPr id="8" name="CasellaDiTesto 7">
            <a:extLst>
              <a:ext uri="{FF2B5EF4-FFF2-40B4-BE49-F238E27FC236}">
                <a16:creationId xmlns:a16="http://schemas.microsoft.com/office/drawing/2014/main" id="{A3939E3F-AF0D-40CF-938E-99C8C5DABBE7}"/>
              </a:ext>
            </a:extLst>
          </p:cNvPr>
          <p:cNvSpPr txBox="1"/>
          <p:nvPr/>
        </p:nvSpPr>
        <p:spPr>
          <a:xfrm>
            <a:off x="5060210" y="739701"/>
            <a:ext cx="5034776" cy="584775"/>
          </a:xfrm>
          <a:prstGeom prst="rect">
            <a:avLst/>
          </a:prstGeom>
          <a:noFill/>
        </p:spPr>
        <p:txBody>
          <a:bodyPr wrap="none" rtlCol="0">
            <a:spAutoFit/>
          </a:bodyPr>
          <a:lstStyle/>
          <a:p>
            <a:r>
              <a:rPr lang="it-IT" sz="3200" b="1" dirty="0"/>
              <a:t>Che cosa sono gli I/O Banks?</a:t>
            </a:r>
          </a:p>
        </p:txBody>
      </p:sp>
      <p:sp>
        <p:nvSpPr>
          <p:cNvPr id="13" name="Rectangle 3">
            <a:extLst>
              <a:ext uri="{FF2B5EF4-FFF2-40B4-BE49-F238E27FC236}">
                <a16:creationId xmlns:a16="http://schemas.microsoft.com/office/drawing/2014/main" id="{AE68095B-10F2-4F80-A6F4-A365D3175EC4}"/>
              </a:ext>
            </a:extLst>
          </p:cNvPr>
          <p:cNvSpPr>
            <a:spLocks noGrp="1" noChangeArrowheads="1"/>
          </p:cNvSpPr>
          <p:nvPr/>
        </p:nvSpPr>
        <p:spPr bwMode="auto">
          <a:xfrm>
            <a:off x="-137971" y="4481147"/>
            <a:ext cx="3952887" cy="237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it-IT" altLang="it-IT" sz="2000" dirty="0"/>
              <a:t>Moltissimi standard supportati: TTL, CMOS, LVCMOS…</a:t>
            </a:r>
            <a:br>
              <a:rPr lang="it-IT" altLang="it-IT" sz="2000" dirty="0"/>
            </a:br>
            <a:endParaRPr lang="it-IT" altLang="it-IT" sz="2000" dirty="0"/>
          </a:p>
        </p:txBody>
      </p:sp>
      <p:pic>
        <p:nvPicPr>
          <p:cNvPr id="3" name="Immagine 2">
            <a:extLst>
              <a:ext uri="{FF2B5EF4-FFF2-40B4-BE49-F238E27FC236}">
                <a16:creationId xmlns:a16="http://schemas.microsoft.com/office/drawing/2014/main" id="{504E52ED-1180-4FB7-89D7-42A891236007}"/>
              </a:ext>
            </a:extLst>
          </p:cNvPr>
          <p:cNvPicPr>
            <a:picLocks noChangeAspect="1"/>
          </p:cNvPicPr>
          <p:nvPr/>
        </p:nvPicPr>
        <p:blipFill>
          <a:blip r:embed="rId3"/>
          <a:stretch>
            <a:fillRect/>
          </a:stretch>
        </p:blipFill>
        <p:spPr>
          <a:xfrm>
            <a:off x="5438752" y="1458224"/>
            <a:ext cx="5437745" cy="5002430"/>
          </a:xfrm>
          <a:prstGeom prst="rect">
            <a:avLst/>
          </a:prstGeom>
        </p:spPr>
      </p:pic>
      <p:cxnSp>
        <p:nvCxnSpPr>
          <p:cNvPr id="11" name="Connettore 2 10">
            <a:extLst>
              <a:ext uri="{FF2B5EF4-FFF2-40B4-BE49-F238E27FC236}">
                <a16:creationId xmlns:a16="http://schemas.microsoft.com/office/drawing/2014/main" id="{FCA7580D-35B4-4993-8667-EE913989EEEC}"/>
              </a:ext>
            </a:extLst>
          </p:cNvPr>
          <p:cNvCxnSpPr/>
          <p:nvPr/>
        </p:nvCxnSpPr>
        <p:spPr>
          <a:xfrm flipV="1">
            <a:off x="4052236" y="4206240"/>
            <a:ext cx="1078029" cy="7122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3">
            <a:extLst>
              <a:ext uri="{FF2B5EF4-FFF2-40B4-BE49-F238E27FC236}">
                <a16:creationId xmlns:a16="http://schemas.microsoft.com/office/drawing/2014/main" id="{D0A438B2-C628-428C-A940-CBB2B54340BF}"/>
              </a:ext>
            </a:extLst>
          </p:cNvPr>
          <p:cNvSpPr>
            <a:spLocks noGrp="1" noChangeArrowheads="1"/>
          </p:cNvSpPr>
          <p:nvPr/>
        </p:nvSpPr>
        <p:spPr bwMode="auto">
          <a:xfrm>
            <a:off x="455439" y="5683062"/>
            <a:ext cx="3952887" cy="2376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it-IT" altLang="it-IT" sz="2000" b="1" dirty="0">
                <a:solidFill>
                  <a:srgbClr val="FF0000"/>
                </a:solidFill>
              </a:rPr>
              <a:t>Tutte queste informazioni sono reperibili nei datasheet!!!</a:t>
            </a:r>
            <a:br>
              <a:rPr lang="it-IT" altLang="it-IT" sz="2000" b="1" dirty="0">
                <a:solidFill>
                  <a:srgbClr val="FF0000"/>
                </a:solidFill>
              </a:rPr>
            </a:br>
            <a:endParaRPr lang="it-IT" altLang="it-IT" sz="2000" b="1" dirty="0">
              <a:solidFill>
                <a:srgbClr val="FF0000"/>
              </a:solidFill>
            </a:endParaRPr>
          </a:p>
        </p:txBody>
      </p:sp>
    </p:spTree>
    <p:extLst>
      <p:ext uri="{BB962C8B-B14F-4D97-AF65-F5344CB8AC3E}">
        <p14:creationId xmlns:p14="http://schemas.microsoft.com/office/powerpoint/2010/main" val="317926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hardwarebee.com/wp-content/uploads/2018/04/img_5ac9babce4a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90" y="1017830"/>
            <a:ext cx="5241273" cy="5195399"/>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p:cNvSpPr txBox="1"/>
          <p:nvPr/>
        </p:nvSpPr>
        <p:spPr>
          <a:xfrm>
            <a:off x="70339" y="228600"/>
            <a:ext cx="6523261" cy="584775"/>
          </a:xfrm>
          <a:prstGeom prst="rect">
            <a:avLst/>
          </a:prstGeom>
          <a:noFill/>
        </p:spPr>
        <p:txBody>
          <a:bodyPr wrap="none" rtlCol="0">
            <a:spAutoFit/>
          </a:bodyPr>
          <a:lstStyle/>
          <a:p>
            <a:r>
              <a:rPr lang="it-IT" sz="3200" b="1" dirty="0"/>
              <a:t>Mercato delle Logiche Programmabili</a:t>
            </a:r>
          </a:p>
        </p:txBody>
      </p:sp>
      <p:sp>
        <p:nvSpPr>
          <p:cNvPr id="6" name="Rettangolo 5"/>
          <p:cNvSpPr/>
          <p:nvPr/>
        </p:nvSpPr>
        <p:spPr>
          <a:xfrm>
            <a:off x="6389077" y="1066800"/>
            <a:ext cx="7303477" cy="2677656"/>
          </a:xfrm>
          <a:prstGeom prst="rect">
            <a:avLst/>
          </a:prstGeom>
        </p:spPr>
        <p:txBody>
          <a:bodyPr wrap="square">
            <a:spAutoFit/>
          </a:bodyPr>
          <a:lstStyle/>
          <a:p>
            <a:r>
              <a:rPr lang="it-IT" sz="2400" dirty="0"/>
              <a:t>Le famiglie principali:</a:t>
            </a:r>
          </a:p>
          <a:p>
            <a:pPr marL="342900" indent="-342900">
              <a:buFont typeface="Arial" panose="020B0604020202020204" pitchFamily="34" charset="0"/>
              <a:buChar char="•"/>
            </a:pPr>
            <a:r>
              <a:rPr lang="it-IT" sz="2400" dirty="0"/>
              <a:t>Altera (INTEL)</a:t>
            </a:r>
          </a:p>
          <a:p>
            <a:pPr marL="342900" indent="-342900">
              <a:buFont typeface="Arial" panose="020B0604020202020204" pitchFamily="34" charset="0"/>
              <a:buChar char="•"/>
            </a:pPr>
            <a:r>
              <a:rPr lang="it-IT" sz="2400" dirty="0" err="1"/>
              <a:t>Xilinx</a:t>
            </a:r>
            <a:r>
              <a:rPr lang="it-IT" sz="2400" dirty="0"/>
              <a:t> (AMD)</a:t>
            </a:r>
          </a:p>
          <a:p>
            <a:pPr marL="342900" indent="-342900">
              <a:buFont typeface="Arial" panose="020B0604020202020204" pitchFamily="34" charset="0"/>
              <a:buChar char="•"/>
            </a:pPr>
            <a:r>
              <a:rPr lang="it-IT" sz="2400" dirty="0"/>
              <a:t>ACTEL</a:t>
            </a:r>
          </a:p>
          <a:p>
            <a:pPr marL="342900" indent="-342900">
              <a:buFont typeface="Arial" panose="020B0604020202020204" pitchFamily="34" charset="0"/>
              <a:buChar char="•"/>
            </a:pPr>
            <a:r>
              <a:rPr lang="it-IT" sz="2400" dirty="0"/>
              <a:t>Lattice </a:t>
            </a:r>
          </a:p>
          <a:p>
            <a:pPr marL="342900" indent="-342900">
              <a:buFont typeface="Arial" panose="020B0604020202020204" pitchFamily="34" charset="0"/>
              <a:buChar char="•"/>
            </a:pPr>
            <a:r>
              <a:rPr lang="it-IT" sz="2400" dirty="0"/>
              <a:t>…</a:t>
            </a:r>
          </a:p>
          <a:p>
            <a:endParaRPr lang="it-IT" sz="2400" dirty="0"/>
          </a:p>
        </p:txBody>
      </p:sp>
      <p:sp>
        <p:nvSpPr>
          <p:cNvPr id="7" name="CasellaDiTesto 6"/>
          <p:cNvSpPr txBox="1"/>
          <p:nvPr/>
        </p:nvSpPr>
        <p:spPr>
          <a:xfrm>
            <a:off x="4982309" y="4730262"/>
            <a:ext cx="7209692" cy="461665"/>
          </a:xfrm>
          <a:prstGeom prst="rect">
            <a:avLst/>
          </a:prstGeom>
          <a:noFill/>
        </p:spPr>
        <p:txBody>
          <a:bodyPr wrap="square" rtlCol="0">
            <a:spAutoFit/>
          </a:bodyPr>
          <a:lstStyle/>
          <a:p>
            <a:pPr algn="ctr"/>
            <a:r>
              <a:rPr lang="it-IT" sz="2400" b="1" u="sng" dirty="0"/>
              <a:t>Volume d’affari previsto per il 2023 pari a 9 BN USD</a:t>
            </a:r>
          </a:p>
        </p:txBody>
      </p:sp>
      <p:sp>
        <p:nvSpPr>
          <p:cNvPr id="2" name="Segnaposto data 1">
            <a:extLst>
              <a:ext uri="{FF2B5EF4-FFF2-40B4-BE49-F238E27FC236}">
                <a16:creationId xmlns:a16="http://schemas.microsoft.com/office/drawing/2014/main" id="{A0E70B61-DD1D-41A7-B2D6-E0D3E0C29C7B}"/>
              </a:ext>
            </a:extLst>
          </p:cNvPr>
          <p:cNvSpPr>
            <a:spLocks noGrp="1"/>
          </p:cNvSpPr>
          <p:nvPr>
            <p:ph type="dt" sz="half" idx="10"/>
          </p:nvPr>
        </p:nvSpPr>
        <p:spPr/>
        <p:txBody>
          <a:bodyPr/>
          <a:lstStyle/>
          <a:p>
            <a:fld id="{7115472F-048C-434F-852B-CD54CE52F96F}" type="datetime1">
              <a:rPr lang="it-IT" smtClean="0"/>
              <a:t>20/04/2023</a:t>
            </a:fld>
            <a:endParaRPr lang="it-IT"/>
          </a:p>
        </p:txBody>
      </p:sp>
      <p:sp>
        <p:nvSpPr>
          <p:cNvPr id="3" name="Segnaposto numero diapositiva 2">
            <a:extLst>
              <a:ext uri="{FF2B5EF4-FFF2-40B4-BE49-F238E27FC236}">
                <a16:creationId xmlns:a16="http://schemas.microsoft.com/office/drawing/2014/main" id="{F623FC8A-606D-4383-8C2B-E29378EDB2F5}"/>
              </a:ext>
            </a:extLst>
          </p:cNvPr>
          <p:cNvSpPr>
            <a:spLocks noGrp="1"/>
          </p:cNvSpPr>
          <p:nvPr>
            <p:ph type="sldNum" sz="quarter" idx="12"/>
          </p:nvPr>
        </p:nvSpPr>
        <p:spPr/>
        <p:txBody>
          <a:bodyPr/>
          <a:lstStyle/>
          <a:p>
            <a:fld id="{23C76486-C2C4-4D7A-B39C-4A60E478F588}" type="slidenum">
              <a:rPr lang="it-IT" smtClean="0"/>
              <a:t>2</a:t>
            </a:fld>
            <a:endParaRPr lang="it-IT"/>
          </a:p>
        </p:txBody>
      </p:sp>
    </p:spTree>
    <p:extLst>
      <p:ext uri="{BB962C8B-B14F-4D97-AF65-F5344CB8AC3E}">
        <p14:creationId xmlns:p14="http://schemas.microsoft.com/office/powerpoint/2010/main" val="2352982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FPGA</a:t>
            </a:r>
          </a:p>
        </p:txBody>
      </p:sp>
      <p:sp>
        <p:nvSpPr>
          <p:cNvPr id="3" name="Segnaposto contenuto 2"/>
          <p:cNvSpPr>
            <a:spLocks noGrp="1"/>
          </p:cNvSpPr>
          <p:nvPr>
            <p:ph idx="1"/>
          </p:nvPr>
        </p:nvSpPr>
        <p:spPr>
          <a:xfrm>
            <a:off x="838200" y="1825625"/>
            <a:ext cx="10515600" cy="1069975"/>
          </a:xfrm>
        </p:spPr>
        <p:txBody>
          <a:bodyPr>
            <a:normAutofit fontScale="92500" lnSpcReduction="10000"/>
          </a:bodyPr>
          <a:lstStyle/>
          <a:p>
            <a:pPr marL="0" indent="0" algn="ctr">
              <a:buNone/>
            </a:pPr>
            <a:r>
              <a:rPr lang="it-IT" altLang="it-IT" dirty="0"/>
              <a:t>Le FPGA possono essere classificate in base alla loro tecnologia di (</a:t>
            </a:r>
            <a:r>
              <a:rPr lang="it-IT" altLang="it-IT" dirty="0" err="1"/>
              <a:t>ri</a:t>
            </a:r>
            <a:r>
              <a:rPr lang="it-IT" altLang="it-IT" dirty="0"/>
              <a:t>)programmazione e alla «volatilità», cioè alla loro capacità di mantenere la programmazione:</a:t>
            </a:r>
          </a:p>
        </p:txBody>
      </p:sp>
      <p:sp>
        <p:nvSpPr>
          <p:cNvPr id="4" name="Segnaposto contenuto 2"/>
          <p:cNvSpPr txBox="1">
            <a:spLocks/>
          </p:cNvSpPr>
          <p:nvPr/>
        </p:nvSpPr>
        <p:spPr>
          <a:xfrm>
            <a:off x="1776046" y="6339011"/>
            <a:ext cx="2385646" cy="683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dirty="0"/>
              <a:t>SRAM</a:t>
            </a:r>
          </a:p>
        </p:txBody>
      </p:sp>
      <p:sp>
        <p:nvSpPr>
          <p:cNvPr id="5" name="Segnaposto contenuto 2"/>
          <p:cNvSpPr txBox="1">
            <a:spLocks/>
          </p:cNvSpPr>
          <p:nvPr/>
        </p:nvSpPr>
        <p:spPr>
          <a:xfrm>
            <a:off x="6729047" y="6268672"/>
            <a:ext cx="5333999" cy="4955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dirty="0"/>
              <a:t>Flash /</a:t>
            </a:r>
            <a:r>
              <a:rPr lang="it-IT" altLang="it-IT" dirty="0" err="1"/>
              <a:t>AntiFuse</a:t>
            </a:r>
            <a:r>
              <a:rPr lang="it-IT" altLang="it-IT" dirty="0"/>
              <a:t>/Fuse</a:t>
            </a:r>
          </a:p>
        </p:txBody>
      </p:sp>
      <p:sp>
        <p:nvSpPr>
          <p:cNvPr id="6" name="Freccia a destra 5"/>
          <p:cNvSpPr/>
          <p:nvPr/>
        </p:nvSpPr>
        <p:spPr>
          <a:xfrm rot="1573923">
            <a:off x="6096001" y="3739663"/>
            <a:ext cx="2074984" cy="574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a destra 6"/>
          <p:cNvSpPr/>
          <p:nvPr/>
        </p:nvSpPr>
        <p:spPr>
          <a:xfrm rot="8844481">
            <a:off x="3059721" y="3833447"/>
            <a:ext cx="2074984" cy="5744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contenuto 2"/>
          <p:cNvSpPr txBox="1">
            <a:spLocks/>
          </p:cNvSpPr>
          <p:nvPr/>
        </p:nvSpPr>
        <p:spPr>
          <a:xfrm>
            <a:off x="1717429" y="4873626"/>
            <a:ext cx="2385646" cy="6831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4400" b="1" cap="small" dirty="0"/>
              <a:t>Volatile</a:t>
            </a:r>
          </a:p>
        </p:txBody>
      </p:sp>
      <p:sp>
        <p:nvSpPr>
          <p:cNvPr id="9" name="Segnaposto contenuto 2"/>
          <p:cNvSpPr txBox="1">
            <a:spLocks/>
          </p:cNvSpPr>
          <p:nvPr/>
        </p:nvSpPr>
        <p:spPr>
          <a:xfrm>
            <a:off x="7121768" y="4850180"/>
            <a:ext cx="3112478" cy="6713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4400" b="1" cap="small" dirty="0"/>
              <a:t>Non Volatile</a:t>
            </a:r>
          </a:p>
        </p:txBody>
      </p:sp>
      <p:pic>
        <p:nvPicPr>
          <p:cNvPr id="9218" name="Picture 2" descr="Field Programmable Gate Array Market By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315" y="2749428"/>
            <a:ext cx="3611685" cy="2196581"/>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data 9">
            <a:extLst>
              <a:ext uri="{FF2B5EF4-FFF2-40B4-BE49-F238E27FC236}">
                <a16:creationId xmlns:a16="http://schemas.microsoft.com/office/drawing/2014/main" id="{CE34E177-B783-442F-AC1A-683B383BA0F0}"/>
              </a:ext>
            </a:extLst>
          </p:cNvPr>
          <p:cNvSpPr>
            <a:spLocks noGrp="1"/>
          </p:cNvSpPr>
          <p:nvPr>
            <p:ph type="dt" sz="half" idx="10"/>
          </p:nvPr>
        </p:nvSpPr>
        <p:spPr/>
        <p:txBody>
          <a:bodyPr/>
          <a:lstStyle/>
          <a:p>
            <a:fld id="{6E415E48-CF15-4010-A57B-2EACC43731AD}" type="datetime1">
              <a:rPr lang="it-IT" smtClean="0"/>
              <a:t>20/04/2023</a:t>
            </a:fld>
            <a:endParaRPr lang="it-IT"/>
          </a:p>
        </p:txBody>
      </p:sp>
      <p:sp>
        <p:nvSpPr>
          <p:cNvPr id="11" name="Segnaposto numero diapositiva 10">
            <a:extLst>
              <a:ext uri="{FF2B5EF4-FFF2-40B4-BE49-F238E27FC236}">
                <a16:creationId xmlns:a16="http://schemas.microsoft.com/office/drawing/2014/main" id="{C458FE35-26A2-4C76-9C85-C9F2D28CA7B3}"/>
              </a:ext>
            </a:extLst>
          </p:cNvPr>
          <p:cNvSpPr>
            <a:spLocks noGrp="1"/>
          </p:cNvSpPr>
          <p:nvPr>
            <p:ph type="sldNum" sz="quarter" idx="12"/>
          </p:nvPr>
        </p:nvSpPr>
        <p:spPr/>
        <p:txBody>
          <a:bodyPr/>
          <a:lstStyle/>
          <a:p>
            <a:fld id="{23C76486-C2C4-4D7A-B39C-4A60E478F588}" type="slidenum">
              <a:rPr lang="it-IT" smtClean="0"/>
              <a:t>20</a:t>
            </a:fld>
            <a:endParaRPr lang="it-IT"/>
          </a:p>
        </p:txBody>
      </p:sp>
    </p:spTree>
    <p:extLst>
      <p:ext uri="{BB962C8B-B14F-4D97-AF65-F5344CB8AC3E}">
        <p14:creationId xmlns:p14="http://schemas.microsoft.com/office/powerpoint/2010/main" val="292826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9218"/>
                                        </p:tgtEl>
                                        <p:attrNameLst>
                                          <p:attrName>style.visibility</p:attrName>
                                        </p:attrNameLst>
                                      </p:cBhvr>
                                      <p:to>
                                        <p:strVal val="visible"/>
                                      </p:to>
                                    </p:set>
                                    <p:animEffect transition="in" filter="fade">
                                      <p:cBhvr>
                                        <p:cTn id="43" dur="1000"/>
                                        <p:tgtEl>
                                          <p:spTgt spid="9218"/>
                                        </p:tgtEl>
                                      </p:cBhvr>
                                    </p:animEffect>
                                    <p:anim calcmode="lin" valueType="num">
                                      <p:cBhvr>
                                        <p:cTn id="44" dur="1000" fill="hold"/>
                                        <p:tgtEl>
                                          <p:spTgt spid="9218"/>
                                        </p:tgtEl>
                                        <p:attrNameLst>
                                          <p:attrName>ppt_x</p:attrName>
                                        </p:attrNameLst>
                                      </p:cBhvr>
                                      <p:tavLst>
                                        <p:tav tm="0">
                                          <p:val>
                                            <p:strVal val="#ppt_x"/>
                                          </p:val>
                                        </p:tav>
                                        <p:tav tm="100000">
                                          <p:val>
                                            <p:strVal val="#ppt_x"/>
                                          </p:val>
                                        </p:tav>
                                      </p:tavLst>
                                    </p:anim>
                                    <p:anim calcmode="lin" valueType="num">
                                      <p:cBhvr>
                                        <p:cTn id="4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FPGA</a:t>
            </a:r>
          </a:p>
        </p:txBody>
      </p:sp>
      <p:sp>
        <p:nvSpPr>
          <p:cNvPr id="3" name="Segnaposto contenuto 2"/>
          <p:cNvSpPr>
            <a:spLocks noGrp="1"/>
          </p:cNvSpPr>
          <p:nvPr>
            <p:ph idx="1"/>
          </p:nvPr>
        </p:nvSpPr>
        <p:spPr>
          <a:xfrm>
            <a:off x="838200" y="1380478"/>
            <a:ext cx="10515600" cy="1069975"/>
          </a:xfrm>
        </p:spPr>
        <p:txBody>
          <a:bodyPr>
            <a:noAutofit/>
          </a:bodyPr>
          <a:lstStyle/>
          <a:p>
            <a:pPr marL="0" indent="0" algn="ctr">
              <a:buNone/>
            </a:pPr>
            <a:r>
              <a:rPr lang="it-IT" altLang="it-IT" dirty="0"/>
              <a:t>Il codice che viene trasferito sull’FPGA per attivare le connessioni tra le varie CLB, cambiare le funzionalità hardware è chiamato</a:t>
            </a:r>
            <a:br>
              <a:rPr lang="it-IT" altLang="it-IT" dirty="0"/>
            </a:br>
            <a:br>
              <a:rPr lang="it-IT" altLang="it-IT" dirty="0"/>
            </a:br>
            <a:r>
              <a:rPr lang="it-IT" altLang="it-IT" sz="4400" b="1" dirty="0"/>
              <a:t>FIRMWARE</a:t>
            </a:r>
            <a:endParaRPr lang="it-IT" altLang="it-IT" b="1" dirty="0"/>
          </a:p>
        </p:txBody>
      </p:sp>
      <p:sp>
        <p:nvSpPr>
          <p:cNvPr id="4" name="Segnaposto data 3">
            <a:extLst>
              <a:ext uri="{FF2B5EF4-FFF2-40B4-BE49-F238E27FC236}">
                <a16:creationId xmlns:a16="http://schemas.microsoft.com/office/drawing/2014/main" id="{B1D2C7BB-88F9-4AD4-9B0F-9BECAE0D26E0}"/>
              </a:ext>
            </a:extLst>
          </p:cNvPr>
          <p:cNvSpPr>
            <a:spLocks noGrp="1"/>
          </p:cNvSpPr>
          <p:nvPr>
            <p:ph type="dt" sz="half" idx="10"/>
          </p:nvPr>
        </p:nvSpPr>
        <p:spPr/>
        <p:txBody>
          <a:bodyPr/>
          <a:lstStyle/>
          <a:p>
            <a:fld id="{6C6DEDCB-8E90-4B94-8436-744FE7E79778}" type="datetime1">
              <a:rPr lang="it-IT" smtClean="0"/>
              <a:t>20/04/2023</a:t>
            </a:fld>
            <a:endParaRPr lang="it-IT"/>
          </a:p>
        </p:txBody>
      </p:sp>
      <p:sp>
        <p:nvSpPr>
          <p:cNvPr id="5" name="Segnaposto numero diapositiva 4">
            <a:extLst>
              <a:ext uri="{FF2B5EF4-FFF2-40B4-BE49-F238E27FC236}">
                <a16:creationId xmlns:a16="http://schemas.microsoft.com/office/drawing/2014/main" id="{EA8717D8-BA69-42ED-8E61-392460187210}"/>
              </a:ext>
            </a:extLst>
          </p:cNvPr>
          <p:cNvSpPr>
            <a:spLocks noGrp="1"/>
          </p:cNvSpPr>
          <p:nvPr>
            <p:ph type="sldNum" sz="quarter" idx="12"/>
          </p:nvPr>
        </p:nvSpPr>
        <p:spPr/>
        <p:txBody>
          <a:bodyPr/>
          <a:lstStyle/>
          <a:p>
            <a:fld id="{23C76486-C2C4-4D7A-B39C-4A60E478F588}" type="slidenum">
              <a:rPr lang="it-IT" smtClean="0"/>
              <a:t>21</a:t>
            </a:fld>
            <a:endParaRPr lang="it-IT"/>
          </a:p>
        </p:txBody>
      </p:sp>
      <p:sp>
        <p:nvSpPr>
          <p:cNvPr id="6" name="Segnaposto contenuto 2">
            <a:extLst>
              <a:ext uri="{FF2B5EF4-FFF2-40B4-BE49-F238E27FC236}">
                <a16:creationId xmlns:a16="http://schemas.microsoft.com/office/drawing/2014/main" id="{F569B730-C850-436C-9A49-3D5164629899}"/>
              </a:ext>
            </a:extLst>
          </p:cNvPr>
          <p:cNvSpPr txBox="1">
            <a:spLocks/>
          </p:cNvSpPr>
          <p:nvPr/>
        </p:nvSpPr>
        <p:spPr>
          <a:xfrm>
            <a:off x="967207" y="3349568"/>
            <a:ext cx="10515600" cy="10699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it-IT" altLang="it-IT" dirty="0"/>
              <a:t>Viene anche chiamato bitstream e non è altro che un file binario da trasferire dentro alla logica programmabile: </a:t>
            </a:r>
            <a:endParaRPr lang="it-IT" altLang="it-IT" b="1" dirty="0"/>
          </a:p>
        </p:txBody>
      </p:sp>
      <p:pic>
        <p:nvPicPr>
          <p:cNvPr id="8" name="Immagine 7">
            <a:extLst>
              <a:ext uri="{FF2B5EF4-FFF2-40B4-BE49-F238E27FC236}">
                <a16:creationId xmlns:a16="http://schemas.microsoft.com/office/drawing/2014/main" id="{C6795DC6-4339-4DD4-8ECA-0330BF0122A3}"/>
              </a:ext>
            </a:extLst>
          </p:cNvPr>
          <p:cNvPicPr>
            <a:picLocks noChangeAspect="1"/>
          </p:cNvPicPr>
          <p:nvPr/>
        </p:nvPicPr>
        <p:blipFill>
          <a:blip r:embed="rId2"/>
          <a:stretch>
            <a:fillRect/>
          </a:stretch>
        </p:blipFill>
        <p:spPr>
          <a:xfrm>
            <a:off x="3770887" y="4387260"/>
            <a:ext cx="4908241" cy="2151652"/>
          </a:xfrm>
          <a:prstGeom prst="rect">
            <a:avLst/>
          </a:prstGeom>
        </p:spPr>
      </p:pic>
    </p:spTree>
    <p:extLst>
      <p:ext uri="{BB962C8B-B14F-4D97-AF65-F5344CB8AC3E}">
        <p14:creationId xmlns:p14="http://schemas.microsoft.com/office/powerpoint/2010/main" val="144080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574431" y="691662"/>
            <a:ext cx="10773507" cy="5293757"/>
          </a:xfrm>
          <a:prstGeom prst="rect">
            <a:avLst/>
          </a:prstGeom>
        </p:spPr>
        <p:txBody>
          <a:bodyPr wrap="square">
            <a:spAutoFit/>
          </a:bodyPr>
          <a:lstStyle/>
          <a:p>
            <a:pPr lvl="1"/>
            <a:r>
              <a:rPr lang="it-IT" altLang="it-IT" sz="2600" b="1" dirty="0"/>
              <a:t>FUSE</a:t>
            </a:r>
          </a:p>
          <a:p>
            <a:pPr lvl="2"/>
            <a:r>
              <a:rPr lang="it-IT" altLang="it-IT" sz="2600" dirty="0"/>
              <a:t>Le connessioni tra linee sono inizialmente tutte attive</a:t>
            </a:r>
          </a:p>
          <a:p>
            <a:pPr lvl="2"/>
            <a:r>
              <a:rPr lang="it-IT" altLang="it-IT" sz="2600" dirty="0"/>
              <a:t>In fase di programmazione si disattivano per sempre le connessioni inutili</a:t>
            </a:r>
          </a:p>
          <a:p>
            <a:pPr lvl="1"/>
            <a:r>
              <a:rPr lang="it-IT" altLang="it-IT" sz="2600" b="1" dirty="0"/>
              <a:t>ANTIFUSE</a:t>
            </a:r>
          </a:p>
          <a:p>
            <a:pPr lvl="2"/>
            <a:r>
              <a:rPr lang="it-IT" altLang="it-IT" sz="2600" dirty="0"/>
              <a:t>Le connessioni tra linee sono inizialmente tutte inattive</a:t>
            </a:r>
          </a:p>
          <a:p>
            <a:pPr lvl="2"/>
            <a:r>
              <a:rPr lang="it-IT" altLang="it-IT" sz="2600" dirty="0"/>
              <a:t>In fase di programmazione si attivano permanentemente le connessioni utili</a:t>
            </a:r>
          </a:p>
          <a:p>
            <a:pPr lvl="1"/>
            <a:r>
              <a:rPr lang="it-IT" altLang="it-IT" sz="2600" b="1" dirty="0"/>
              <a:t>FLASH </a:t>
            </a:r>
          </a:p>
          <a:p>
            <a:pPr lvl="2"/>
            <a:r>
              <a:rPr lang="it-IT" altLang="it-IT" sz="2600" dirty="0"/>
              <a:t>le connessioni inizialmente sono tutte inattive</a:t>
            </a:r>
          </a:p>
          <a:p>
            <a:pPr lvl="2"/>
            <a:r>
              <a:rPr lang="it-IT" altLang="it-IT" sz="2600" dirty="0"/>
              <a:t>In fase di programmazione si possono attivare o disattivare elettricamente in modo non distruttivo</a:t>
            </a:r>
          </a:p>
          <a:p>
            <a:pPr lvl="2"/>
            <a:r>
              <a:rPr lang="it-IT" altLang="it-IT" sz="2600" dirty="0"/>
              <a:t>Lo stato viene mantenuto anche in assenza di alimentazione</a:t>
            </a:r>
          </a:p>
        </p:txBody>
      </p:sp>
      <p:sp>
        <p:nvSpPr>
          <p:cNvPr id="5" name="Segnaposto contenuto 2"/>
          <p:cNvSpPr txBox="1">
            <a:spLocks/>
          </p:cNvSpPr>
          <p:nvPr/>
        </p:nvSpPr>
        <p:spPr>
          <a:xfrm>
            <a:off x="8563707" y="125780"/>
            <a:ext cx="3112478" cy="6713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4400" b="1" cap="small" dirty="0"/>
              <a:t>Non Volatile</a:t>
            </a:r>
          </a:p>
        </p:txBody>
      </p:sp>
      <p:grpSp>
        <p:nvGrpSpPr>
          <p:cNvPr id="6" name="Gruppo 5">
            <a:extLst>
              <a:ext uri="{FF2B5EF4-FFF2-40B4-BE49-F238E27FC236}">
                <a16:creationId xmlns:a16="http://schemas.microsoft.com/office/drawing/2014/main" id="{6106DA37-C854-4DE0-8999-44493FD7712F}"/>
              </a:ext>
            </a:extLst>
          </p:cNvPr>
          <p:cNvGrpSpPr/>
          <p:nvPr/>
        </p:nvGrpSpPr>
        <p:grpSpPr>
          <a:xfrm>
            <a:off x="85221" y="718899"/>
            <a:ext cx="982928" cy="3084358"/>
            <a:chOff x="85221" y="718899"/>
            <a:chExt cx="982928" cy="3084358"/>
          </a:xfrm>
        </p:grpSpPr>
        <p:sp>
          <p:nvSpPr>
            <p:cNvPr id="2" name="Parentesi graffa aperta 1">
              <a:extLst>
                <a:ext uri="{FF2B5EF4-FFF2-40B4-BE49-F238E27FC236}">
                  <a16:creationId xmlns:a16="http://schemas.microsoft.com/office/drawing/2014/main" id="{04516D01-F86B-4B76-809A-D3501DE76EFB}"/>
                </a:ext>
              </a:extLst>
            </p:cNvPr>
            <p:cNvSpPr/>
            <p:nvPr/>
          </p:nvSpPr>
          <p:spPr>
            <a:xfrm>
              <a:off x="704007" y="797169"/>
              <a:ext cx="364142" cy="3006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 name="CasellaDiTesto 2">
              <a:extLst>
                <a:ext uri="{FF2B5EF4-FFF2-40B4-BE49-F238E27FC236}">
                  <a16:creationId xmlns:a16="http://schemas.microsoft.com/office/drawing/2014/main" id="{D82267F5-F7BF-4003-B876-7071A524374D}"/>
                </a:ext>
              </a:extLst>
            </p:cNvPr>
            <p:cNvSpPr txBox="1"/>
            <p:nvPr/>
          </p:nvSpPr>
          <p:spPr>
            <a:xfrm rot="16200000">
              <a:off x="-1254217" y="2058337"/>
              <a:ext cx="3048207" cy="369332"/>
            </a:xfrm>
            <a:prstGeom prst="rect">
              <a:avLst/>
            </a:prstGeom>
            <a:noFill/>
          </p:spPr>
          <p:txBody>
            <a:bodyPr wrap="none" rtlCol="0">
              <a:spAutoFit/>
            </a:bodyPr>
            <a:lstStyle/>
            <a:p>
              <a:r>
                <a:rPr lang="it-IT" b="1" dirty="0"/>
                <a:t>Programmabili una volta sola!</a:t>
              </a:r>
            </a:p>
          </p:txBody>
        </p:sp>
      </p:grpSp>
      <p:grpSp>
        <p:nvGrpSpPr>
          <p:cNvPr id="9" name="Gruppo 8">
            <a:extLst>
              <a:ext uri="{FF2B5EF4-FFF2-40B4-BE49-F238E27FC236}">
                <a16:creationId xmlns:a16="http://schemas.microsoft.com/office/drawing/2014/main" id="{43F56643-5D02-4E74-9223-0A7CCF79F945}"/>
              </a:ext>
            </a:extLst>
          </p:cNvPr>
          <p:cNvGrpSpPr/>
          <p:nvPr/>
        </p:nvGrpSpPr>
        <p:grpSpPr>
          <a:xfrm>
            <a:off x="81121" y="3688835"/>
            <a:ext cx="1016975" cy="2402091"/>
            <a:chOff x="81121" y="3688835"/>
            <a:chExt cx="1016975" cy="2402091"/>
          </a:xfrm>
        </p:grpSpPr>
        <p:sp>
          <p:nvSpPr>
            <p:cNvPr id="7" name="Parentesi graffa aperta 6">
              <a:extLst>
                <a:ext uri="{FF2B5EF4-FFF2-40B4-BE49-F238E27FC236}">
                  <a16:creationId xmlns:a16="http://schemas.microsoft.com/office/drawing/2014/main" id="{39F2160B-0005-4A4C-AC13-7188A26D7750}"/>
                </a:ext>
              </a:extLst>
            </p:cNvPr>
            <p:cNvSpPr/>
            <p:nvPr/>
          </p:nvSpPr>
          <p:spPr>
            <a:xfrm>
              <a:off x="733954" y="3908453"/>
              <a:ext cx="364142" cy="19744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8" name="CasellaDiTesto 7">
              <a:extLst>
                <a:ext uri="{FF2B5EF4-FFF2-40B4-BE49-F238E27FC236}">
                  <a16:creationId xmlns:a16="http://schemas.microsoft.com/office/drawing/2014/main" id="{6896B22B-2288-4758-B0EE-F918B8C5A283}"/>
                </a:ext>
              </a:extLst>
            </p:cNvPr>
            <p:cNvSpPr txBox="1"/>
            <p:nvPr/>
          </p:nvSpPr>
          <p:spPr>
            <a:xfrm rot="16200000">
              <a:off x="-796759" y="4566715"/>
              <a:ext cx="2402091" cy="646331"/>
            </a:xfrm>
            <a:prstGeom prst="rect">
              <a:avLst/>
            </a:prstGeom>
            <a:noFill/>
          </p:spPr>
          <p:txBody>
            <a:bodyPr wrap="square" rtlCol="0">
              <a:spAutoFit/>
            </a:bodyPr>
            <a:lstStyle/>
            <a:p>
              <a:r>
                <a:rPr lang="it-IT" b="1" dirty="0"/>
                <a:t>Programmabili molte volte ma </a:t>
              </a:r>
              <a:r>
                <a:rPr lang="it-IT" b="1" u="sng" dirty="0"/>
                <a:t>non infinite</a:t>
              </a:r>
              <a:r>
                <a:rPr lang="it-IT" b="1" dirty="0"/>
                <a:t>!</a:t>
              </a:r>
            </a:p>
          </p:txBody>
        </p:sp>
      </p:grpSp>
      <p:sp>
        <p:nvSpPr>
          <p:cNvPr id="10" name="Segnaposto data 9">
            <a:extLst>
              <a:ext uri="{FF2B5EF4-FFF2-40B4-BE49-F238E27FC236}">
                <a16:creationId xmlns:a16="http://schemas.microsoft.com/office/drawing/2014/main" id="{379BD496-AFA2-4DDE-9BEF-8672C17959C6}"/>
              </a:ext>
            </a:extLst>
          </p:cNvPr>
          <p:cNvSpPr>
            <a:spLocks noGrp="1"/>
          </p:cNvSpPr>
          <p:nvPr>
            <p:ph type="dt" sz="half" idx="10"/>
          </p:nvPr>
        </p:nvSpPr>
        <p:spPr/>
        <p:txBody>
          <a:bodyPr/>
          <a:lstStyle/>
          <a:p>
            <a:fld id="{786F74AB-2C24-4B9D-B080-0560FEEBEDE0}" type="datetime1">
              <a:rPr lang="it-IT" smtClean="0"/>
              <a:t>20/04/2023</a:t>
            </a:fld>
            <a:endParaRPr lang="it-IT"/>
          </a:p>
        </p:txBody>
      </p:sp>
      <p:sp>
        <p:nvSpPr>
          <p:cNvPr id="11" name="Segnaposto numero diapositiva 10">
            <a:extLst>
              <a:ext uri="{FF2B5EF4-FFF2-40B4-BE49-F238E27FC236}">
                <a16:creationId xmlns:a16="http://schemas.microsoft.com/office/drawing/2014/main" id="{7A0CCAAD-7169-40A5-A62A-B320A17C5CDF}"/>
              </a:ext>
            </a:extLst>
          </p:cNvPr>
          <p:cNvSpPr>
            <a:spLocks noGrp="1"/>
          </p:cNvSpPr>
          <p:nvPr>
            <p:ph type="sldNum" sz="quarter" idx="12"/>
          </p:nvPr>
        </p:nvSpPr>
        <p:spPr/>
        <p:txBody>
          <a:bodyPr/>
          <a:lstStyle/>
          <a:p>
            <a:fld id="{23C76486-C2C4-4D7A-B39C-4A60E478F588}" type="slidenum">
              <a:rPr lang="it-IT" smtClean="0"/>
              <a:t>22</a:t>
            </a:fld>
            <a:endParaRPr lang="it-IT"/>
          </a:p>
        </p:txBody>
      </p:sp>
    </p:spTree>
    <p:extLst>
      <p:ext uri="{BB962C8B-B14F-4D97-AF65-F5344CB8AC3E}">
        <p14:creationId xmlns:p14="http://schemas.microsoft.com/office/powerpoint/2010/main" val="50178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0" y="981451"/>
            <a:ext cx="9941169" cy="4462760"/>
          </a:xfrm>
          <a:prstGeom prst="rect">
            <a:avLst/>
          </a:prstGeom>
        </p:spPr>
        <p:txBody>
          <a:bodyPr wrap="square">
            <a:spAutoFit/>
          </a:bodyPr>
          <a:lstStyle/>
          <a:p>
            <a:pPr lvl="1"/>
            <a:r>
              <a:rPr lang="it-IT" altLang="it-IT" sz="2600" b="1" dirty="0"/>
              <a:t>SRAM</a:t>
            </a:r>
          </a:p>
          <a:p>
            <a:pPr lvl="1"/>
            <a:endParaRPr lang="it-IT" altLang="it-IT" sz="2400" dirty="0"/>
          </a:p>
          <a:p>
            <a:pPr marL="800100" lvl="1" indent="-342900">
              <a:buFont typeface="Arial" panose="020B0604020202020204" pitchFamily="34" charset="0"/>
              <a:buChar char="•"/>
            </a:pPr>
            <a:r>
              <a:rPr lang="it-IT" altLang="it-IT" sz="2600" dirty="0"/>
              <a:t>Le connessioni inizialmente sono tutte inattive</a:t>
            </a:r>
          </a:p>
          <a:p>
            <a:pPr marL="800100" lvl="1" indent="-342900">
              <a:buFont typeface="Arial" panose="020B0604020202020204" pitchFamily="34" charset="0"/>
              <a:buChar char="•"/>
            </a:pPr>
            <a:r>
              <a:rPr lang="it-IT" altLang="it-IT" sz="2600" dirty="0"/>
              <a:t>In fase di programmazione si possono attivare o disattivare elettricamente in modo non distruttivo</a:t>
            </a:r>
          </a:p>
          <a:p>
            <a:pPr marL="800100" lvl="1" indent="-342900">
              <a:buFont typeface="Arial" panose="020B0604020202020204" pitchFamily="34" charset="0"/>
              <a:buChar char="•"/>
            </a:pPr>
            <a:r>
              <a:rPr lang="it-IT" altLang="it-IT" sz="2600" dirty="0"/>
              <a:t>Lo stato NON viene mantenuto in assenza di alimentazione</a:t>
            </a:r>
          </a:p>
          <a:p>
            <a:pPr marL="800100" lvl="1" indent="-342900">
              <a:buFont typeface="Arial" panose="020B0604020202020204" pitchFamily="34" charset="0"/>
              <a:buChar char="•"/>
            </a:pPr>
            <a:r>
              <a:rPr lang="it-IT" altLang="it-IT" sz="2600" dirty="0"/>
              <a:t>Maggiore </a:t>
            </a:r>
            <a:r>
              <a:rPr lang="it-IT" altLang="it-IT" sz="2600" dirty="0" err="1"/>
              <a:t>velocita’</a:t>
            </a:r>
            <a:r>
              <a:rPr lang="it-IT" altLang="it-IT" sz="2600" dirty="0"/>
              <a:t> di programmazione rispetto la tecnologia FLASH</a:t>
            </a:r>
          </a:p>
          <a:p>
            <a:pPr marL="800100" lvl="1" indent="-342900">
              <a:buFont typeface="Arial" panose="020B0604020202020204" pitchFamily="34" charset="0"/>
              <a:buChar char="•"/>
            </a:pPr>
            <a:r>
              <a:rPr lang="it-IT" altLang="it-IT" sz="2600" dirty="0"/>
              <a:t>Programmabili </a:t>
            </a:r>
            <a:r>
              <a:rPr lang="it-IT" altLang="it-IT" sz="2600" u="sng" dirty="0"/>
              <a:t>infinite volte</a:t>
            </a:r>
            <a:r>
              <a:rPr lang="it-IT" altLang="it-IT" sz="2600" dirty="0"/>
              <a:t> a differenza delle FLASH e FUSE/ANTIFUSE</a:t>
            </a:r>
          </a:p>
          <a:p>
            <a:pPr lvl="1"/>
            <a:endParaRPr lang="it-IT" altLang="it-IT" sz="2600" dirty="0"/>
          </a:p>
        </p:txBody>
      </p:sp>
      <p:sp>
        <p:nvSpPr>
          <p:cNvPr id="5" name="Segnaposto contenuto 2"/>
          <p:cNvSpPr txBox="1">
            <a:spLocks/>
          </p:cNvSpPr>
          <p:nvPr/>
        </p:nvSpPr>
        <p:spPr>
          <a:xfrm>
            <a:off x="9102968" y="289903"/>
            <a:ext cx="2385646" cy="6831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ltLang="it-IT" sz="4400" b="1" cap="small" dirty="0"/>
              <a:t>Volatile</a:t>
            </a:r>
          </a:p>
        </p:txBody>
      </p:sp>
      <p:sp>
        <p:nvSpPr>
          <p:cNvPr id="2" name="Segnaposto data 1">
            <a:extLst>
              <a:ext uri="{FF2B5EF4-FFF2-40B4-BE49-F238E27FC236}">
                <a16:creationId xmlns:a16="http://schemas.microsoft.com/office/drawing/2014/main" id="{DCEA8ADA-E9F9-4439-BC58-DF9DF83C3E8D}"/>
              </a:ext>
            </a:extLst>
          </p:cNvPr>
          <p:cNvSpPr>
            <a:spLocks noGrp="1"/>
          </p:cNvSpPr>
          <p:nvPr>
            <p:ph type="dt" sz="half" idx="10"/>
          </p:nvPr>
        </p:nvSpPr>
        <p:spPr/>
        <p:txBody>
          <a:bodyPr/>
          <a:lstStyle/>
          <a:p>
            <a:fld id="{12013E32-987A-4F4A-9430-3C91F4773DEB}" type="datetime1">
              <a:rPr lang="it-IT" smtClean="0"/>
              <a:t>20/04/2023</a:t>
            </a:fld>
            <a:endParaRPr lang="it-IT"/>
          </a:p>
        </p:txBody>
      </p:sp>
      <p:sp>
        <p:nvSpPr>
          <p:cNvPr id="3" name="Segnaposto numero diapositiva 2">
            <a:extLst>
              <a:ext uri="{FF2B5EF4-FFF2-40B4-BE49-F238E27FC236}">
                <a16:creationId xmlns:a16="http://schemas.microsoft.com/office/drawing/2014/main" id="{B19015F2-2868-4D01-9C32-7286FB261D2A}"/>
              </a:ext>
            </a:extLst>
          </p:cNvPr>
          <p:cNvSpPr>
            <a:spLocks noGrp="1"/>
          </p:cNvSpPr>
          <p:nvPr>
            <p:ph type="sldNum" sz="quarter" idx="12"/>
          </p:nvPr>
        </p:nvSpPr>
        <p:spPr/>
        <p:txBody>
          <a:bodyPr/>
          <a:lstStyle/>
          <a:p>
            <a:fld id="{23C76486-C2C4-4D7A-B39C-4A60E478F588}" type="slidenum">
              <a:rPr lang="it-IT" smtClean="0"/>
              <a:t>23</a:t>
            </a:fld>
            <a:endParaRPr lang="it-IT"/>
          </a:p>
        </p:txBody>
      </p:sp>
    </p:spTree>
    <p:extLst>
      <p:ext uri="{BB962C8B-B14F-4D97-AF65-F5344CB8AC3E}">
        <p14:creationId xmlns:p14="http://schemas.microsoft.com/office/powerpoint/2010/main" val="35674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nvSpPr>
        <p:spPr bwMode="auto">
          <a:xfrm>
            <a:off x="304800" y="282452"/>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Fuse	</a:t>
            </a:r>
          </a:p>
        </p:txBody>
      </p:sp>
      <p:sp>
        <p:nvSpPr>
          <p:cNvPr id="5" name="Rectangle 3"/>
          <p:cNvSpPr>
            <a:spLocks noGrp="1" noChangeArrowheads="1"/>
          </p:cNvSpPr>
          <p:nvPr/>
        </p:nvSpPr>
        <p:spPr bwMode="auto">
          <a:xfrm>
            <a:off x="269631" y="1053978"/>
            <a:ext cx="1030458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ltLang="it-IT" dirty="0"/>
              <a:t>Le linee del dispositivo sono in origine tutte connesse</a:t>
            </a:r>
          </a:p>
          <a:p>
            <a:r>
              <a:rPr lang="it-IT" altLang="it-IT" dirty="0"/>
              <a:t>La programmazione consiste nel “</a:t>
            </a:r>
            <a:r>
              <a:rPr lang="it-IT" altLang="it-IT" dirty="0">
                <a:solidFill>
                  <a:schemeClr val="accent2"/>
                </a:solidFill>
              </a:rPr>
              <a:t>BRUCIARE</a:t>
            </a:r>
            <a:r>
              <a:rPr lang="it-IT" altLang="it-IT" dirty="0"/>
              <a:t>” (fuse) alcune connessioni in modo tale da mantenere solo quelle necessarie</a:t>
            </a:r>
          </a:p>
          <a:p>
            <a:r>
              <a:rPr lang="it-IT" altLang="it-IT" dirty="0"/>
              <a:t>La programmazione avviene mediante una tensione </a:t>
            </a:r>
            <a:r>
              <a:rPr lang="it-IT" altLang="it-IT" dirty="0" err="1"/>
              <a:t>piu’</a:t>
            </a:r>
            <a:r>
              <a:rPr lang="it-IT" altLang="it-IT" dirty="0"/>
              <a:t> elevata di quella di normale funzionamento</a:t>
            </a:r>
          </a:p>
        </p:txBody>
      </p:sp>
      <p:pic>
        <p:nvPicPr>
          <p:cNvPr id="6" name="Picture 4" descr="f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492" y="4012468"/>
            <a:ext cx="8001000" cy="2587625"/>
          </a:xfrm>
          <a:prstGeom prst="rect">
            <a:avLst/>
          </a:prstGeom>
          <a:noFill/>
          <a:extLst>
            <a:ext uri="{909E8E84-426E-40DD-AFC4-6F175D3DCCD1}">
              <a14:hiddenFill xmlns:a14="http://schemas.microsoft.com/office/drawing/2010/main">
                <a:solidFill>
                  <a:schemeClr val="tx1"/>
                </a:solidFill>
              </a14:hiddenFill>
            </a:ext>
          </a:extLst>
        </p:spPr>
      </p:pic>
      <p:sp>
        <p:nvSpPr>
          <p:cNvPr id="2" name="Segnaposto data 1">
            <a:extLst>
              <a:ext uri="{FF2B5EF4-FFF2-40B4-BE49-F238E27FC236}">
                <a16:creationId xmlns:a16="http://schemas.microsoft.com/office/drawing/2014/main" id="{8B04954E-377C-47CC-82F2-31889247FB5A}"/>
              </a:ext>
            </a:extLst>
          </p:cNvPr>
          <p:cNvSpPr>
            <a:spLocks noGrp="1"/>
          </p:cNvSpPr>
          <p:nvPr>
            <p:ph type="dt" sz="half" idx="10"/>
          </p:nvPr>
        </p:nvSpPr>
        <p:spPr/>
        <p:txBody>
          <a:bodyPr/>
          <a:lstStyle/>
          <a:p>
            <a:fld id="{33390B0F-C47C-450A-B805-7154F1BB6563}" type="datetime1">
              <a:rPr lang="it-IT" smtClean="0"/>
              <a:t>20/04/2023</a:t>
            </a:fld>
            <a:endParaRPr lang="it-IT"/>
          </a:p>
        </p:txBody>
      </p:sp>
      <p:sp>
        <p:nvSpPr>
          <p:cNvPr id="3" name="Segnaposto numero diapositiva 2">
            <a:extLst>
              <a:ext uri="{FF2B5EF4-FFF2-40B4-BE49-F238E27FC236}">
                <a16:creationId xmlns:a16="http://schemas.microsoft.com/office/drawing/2014/main" id="{1C3407ED-0FA5-48BD-B8FA-3931F5AB0B7A}"/>
              </a:ext>
            </a:extLst>
          </p:cNvPr>
          <p:cNvSpPr>
            <a:spLocks noGrp="1"/>
          </p:cNvSpPr>
          <p:nvPr>
            <p:ph type="sldNum" sz="quarter" idx="12"/>
          </p:nvPr>
        </p:nvSpPr>
        <p:spPr/>
        <p:txBody>
          <a:bodyPr/>
          <a:lstStyle/>
          <a:p>
            <a:fld id="{23C76486-C2C4-4D7A-B39C-4A60E478F588}" type="slidenum">
              <a:rPr lang="it-IT" smtClean="0"/>
              <a:t>24</a:t>
            </a:fld>
            <a:endParaRPr lang="it-IT"/>
          </a:p>
        </p:txBody>
      </p:sp>
    </p:spTree>
    <p:extLst>
      <p:ext uri="{BB962C8B-B14F-4D97-AF65-F5344CB8AC3E}">
        <p14:creationId xmlns:p14="http://schemas.microsoft.com/office/powerpoint/2010/main" val="418272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nvSpPr>
        <p:spPr bwMode="auto">
          <a:xfrm>
            <a:off x="293076" y="1288440"/>
            <a:ext cx="9964616"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ltLang="it-IT" dirty="0"/>
              <a:t>Le linee del dispositivo sono in origine tutte disconnesse</a:t>
            </a:r>
          </a:p>
          <a:p>
            <a:r>
              <a:rPr lang="it-IT" altLang="it-IT" dirty="0"/>
              <a:t>La programmazione consiste nel “</a:t>
            </a:r>
            <a:r>
              <a:rPr lang="it-IT" altLang="it-IT" dirty="0">
                <a:solidFill>
                  <a:schemeClr val="accent2"/>
                </a:solidFill>
              </a:rPr>
              <a:t>CREARE</a:t>
            </a:r>
            <a:r>
              <a:rPr lang="it-IT" altLang="it-IT" dirty="0"/>
              <a:t>” (</a:t>
            </a:r>
            <a:r>
              <a:rPr lang="it-IT" altLang="it-IT" dirty="0" err="1"/>
              <a:t>antifuse</a:t>
            </a:r>
            <a:r>
              <a:rPr lang="it-IT" altLang="it-IT" dirty="0"/>
              <a:t>) le connessioni necessarie</a:t>
            </a:r>
          </a:p>
          <a:p>
            <a:r>
              <a:rPr lang="it-IT" altLang="it-IT" dirty="0"/>
              <a:t>La programmazione avviene mediante una tensione più elevata di quella di normale funzionamento</a:t>
            </a:r>
          </a:p>
        </p:txBody>
      </p:sp>
      <p:pic>
        <p:nvPicPr>
          <p:cNvPr id="6" name="Picture 5" descr="antif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954" y="4079631"/>
            <a:ext cx="8001000" cy="2667000"/>
          </a:xfrm>
          <a:prstGeom prst="rect">
            <a:avLst/>
          </a:prstGeom>
          <a:noFill/>
          <a:extLst>
            <a:ext uri="{909E8E84-426E-40DD-AFC4-6F175D3DCCD1}">
              <a14:hiddenFill xmlns:a14="http://schemas.microsoft.com/office/drawing/2010/main">
                <a:solidFill>
                  <a:schemeClr val="tx1"/>
                </a:solidFill>
              </a14:hiddenFill>
            </a:ext>
          </a:extLst>
        </p:spPr>
      </p:pic>
      <p:sp>
        <p:nvSpPr>
          <p:cNvPr id="7" name="Rectangle 2"/>
          <p:cNvSpPr>
            <a:spLocks noGrp="1" noChangeArrowheads="1"/>
          </p:cNvSpPr>
          <p:nvPr/>
        </p:nvSpPr>
        <p:spPr bwMode="auto">
          <a:xfrm>
            <a:off x="386861" y="282452"/>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err="1"/>
              <a:t>AntiFuse</a:t>
            </a:r>
            <a:r>
              <a:rPr lang="it-IT" altLang="it-IT" dirty="0"/>
              <a:t>	</a:t>
            </a:r>
          </a:p>
        </p:txBody>
      </p:sp>
      <p:sp>
        <p:nvSpPr>
          <p:cNvPr id="2" name="Segnaposto data 1">
            <a:extLst>
              <a:ext uri="{FF2B5EF4-FFF2-40B4-BE49-F238E27FC236}">
                <a16:creationId xmlns:a16="http://schemas.microsoft.com/office/drawing/2014/main" id="{3E42E8AA-02C0-4ACF-89D7-0B24428B97AB}"/>
              </a:ext>
            </a:extLst>
          </p:cNvPr>
          <p:cNvSpPr>
            <a:spLocks noGrp="1"/>
          </p:cNvSpPr>
          <p:nvPr>
            <p:ph type="dt" sz="half" idx="10"/>
          </p:nvPr>
        </p:nvSpPr>
        <p:spPr/>
        <p:txBody>
          <a:bodyPr/>
          <a:lstStyle/>
          <a:p>
            <a:fld id="{4D01BC47-1349-4337-94D6-561599A5BE28}" type="datetime1">
              <a:rPr lang="it-IT" smtClean="0"/>
              <a:t>20/04/2023</a:t>
            </a:fld>
            <a:endParaRPr lang="it-IT"/>
          </a:p>
        </p:txBody>
      </p:sp>
      <p:sp>
        <p:nvSpPr>
          <p:cNvPr id="3" name="Segnaposto numero diapositiva 2">
            <a:extLst>
              <a:ext uri="{FF2B5EF4-FFF2-40B4-BE49-F238E27FC236}">
                <a16:creationId xmlns:a16="http://schemas.microsoft.com/office/drawing/2014/main" id="{82069DF7-4143-49A2-B4ED-8B2F2C9989BB}"/>
              </a:ext>
            </a:extLst>
          </p:cNvPr>
          <p:cNvSpPr>
            <a:spLocks noGrp="1"/>
          </p:cNvSpPr>
          <p:nvPr>
            <p:ph type="sldNum" sz="quarter" idx="12"/>
          </p:nvPr>
        </p:nvSpPr>
        <p:spPr/>
        <p:txBody>
          <a:bodyPr/>
          <a:lstStyle/>
          <a:p>
            <a:fld id="{23C76486-C2C4-4D7A-B39C-4A60E478F588}" type="slidenum">
              <a:rPr lang="it-IT" smtClean="0"/>
              <a:t>25</a:t>
            </a:fld>
            <a:endParaRPr lang="it-IT"/>
          </a:p>
        </p:txBody>
      </p:sp>
    </p:spTree>
    <p:extLst>
      <p:ext uri="{BB962C8B-B14F-4D97-AF65-F5344CB8AC3E}">
        <p14:creationId xmlns:p14="http://schemas.microsoft.com/office/powerpoint/2010/main" val="156218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Flash</a:t>
            </a:r>
          </a:p>
        </p:txBody>
      </p:sp>
      <p:sp>
        <p:nvSpPr>
          <p:cNvPr id="5" name="Rectangle 3"/>
          <p:cNvSpPr>
            <a:spLocks noGrp="1" noChangeArrowheads="1"/>
          </p:cNvSpPr>
          <p:nvPr/>
        </p:nvSpPr>
        <p:spPr bwMode="auto">
          <a:xfrm>
            <a:off x="433754" y="1452562"/>
            <a:ext cx="9624646"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ltLang="it-IT" dirty="0"/>
              <a:t>Le linee del dispositivo sono in origine tutte disconnesse</a:t>
            </a:r>
          </a:p>
          <a:p>
            <a:r>
              <a:rPr lang="it-IT" altLang="it-IT" dirty="0"/>
              <a:t>La programmazione consiste nel “</a:t>
            </a:r>
            <a:r>
              <a:rPr lang="it-IT" altLang="it-IT" dirty="0">
                <a:solidFill>
                  <a:schemeClr val="accent2"/>
                </a:solidFill>
              </a:rPr>
              <a:t>DEPOSITARE</a:t>
            </a:r>
            <a:r>
              <a:rPr lang="it-IT" altLang="it-IT" dirty="0"/>
              <a:t>” una carica sul gate flottante del transistor in modo da mandarlo in conduzione</a:t>
            </a:r>
          </a:p>
          <a:p>
            <a:r>
              <a:rPr lang="it-IT" altLang="it-IT" dirty="0"/>
              <a:t>La cancellazione può avvenire elettricamente</a:t>
            </a:r>
          </a:p>
        </p:txBody>
      </p:sp>
      <p:pic>
        <p:nvPicPr>
          <p:cNvPr id="6" name="Picture 5" descr="eepr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323" y="3897923"/>
            <a:ext cx="8001000" cy="2859088"/>
          </a:xfrm>
          <a:prstGeom prst="rect">
            <a:avLst/>
          </a:prstGeom>
          <a:noFill/>
          <a:extLst>
            <a:ext uri="{909E8E84-426E-40DD-AFC4-6F175D3DCCD1}">
              <a14:hiddenFill xmlns:a14="http://schemas.microsoft.com/office/drawing/2010/main">
                <a:solidFill>
                  <a:schemeClr val="tx1"/>
                </a:solidFill>
              </a14:hiddenFill>
            </a:ext>
          </a:extLst>
        </p:spPr>
      </p:pic>
      <p:sp>
        <p:nvSpPr>
          <p:cNvPr id="2" name="Segnaposto data 1">
            <a:extLst>
              <a:ext uri="{FF2B5EF4-FFF2-40B4-BE49-F238E27FC236}">
                <a16:creationId xmlns:a16="http://schemas.microsoft.com/office/drawing/2014/main" id="{1A0A06E3-A657-46EF-8E4D-D326370CD652}"/>
              </a:ext>
            </a:extLst>
          </p:cNvPr>
          <p:cNvSpPr>
            <a:spLocks noGrp="1"/>
          </p:cNvSpPr>
          <p:nvPr>
            <p:ph type="dt" sz="half" idx="10"/>
          </p:nvPr>
        </p:nvSpPr>
        <p:spPr/>
        <p:txBody>
          <a:bodyPr/>
          <a:lstStyle/>
          <a:p>
            <a:fld id="{606A6F44-8862-4FB6-BBBF-DFECD33DBD51}" type="datetime1">
              <a:rPr lang="it-IT" smtClean="0"/>
              <a:t>20/04/2023</a:t>
            </a:fld>
            <a:endParaRPr lang="it-IT"/>
          </a:p>
        </p:txBody>
      </p:sp>
      <p:sp>
        <p:nvSpPr>
          <p:cNvPr id="3" name="Segnaposto numero diapositiva 2">
            <a:extLst>
              <a:ext uri="{FF2B5EF4-FFF2-40B4-BE49-F238E27FC236}">
                <a16:creationId xmlns:a16="http://schemas.microsoft.com/office/drawing/2014/main" id="{B5DA22BC-230A-45C7-B748-6A17AA8EC0AD}"/>
              </a:ext>
            </a:extLst>
          </p:cNvPr>
          <p:cNvSpPr>
            <a:spLocks noGrp="1"/>
          </p:cNvSpPr>
          <p:nvPr>
            <p:ph type="sldNum" sz="quarter" idx="12"/>
          </p:nvPr>
        </p:nvSpPr>
        <p:spPr/>
        <p:txBody>
          <a:bodyPr/>
          <a:lstStyle/>
          <a:p>
            <a:fld id="{23C76486-C2C4-4D7A-B39C-4A60E478F588}" type="slidenum">
              <a:rPr lang="it-IT" smtClean="0"/>
              <a:t>26</a:t>
            </a:fld>
            <a:endParaRPr lang="it-IT"/>
          </a:p>
        </p:txBody>
      </p:sp>
    </p:spTree>
    <p:extLst>
      <p:ext uri="{BB962C8B-B14F-4D97-AF65-F5344CB8AC3E}">
        <p14:creationId xmlns:p14="http://schemas.microsoft.com/office/powerpoint/2010/main" val="270128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nvSpPr>
        <p:spPr bwMode="auto">
          <a:xfrm>
            <a:off x="726831" y="1414462"/>
            <a:ext cx="1039836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5000"/>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SzPct val="10500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5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500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SzPct val="10500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ltLang="it-IT" dirty="0"/>
              <a:t>Le linee del dispositivo sono in origine tutte disconnesse, gli I/O sono tutti in tristate</a:t>
            </a:r>
          </a:p>
          <a:p>
            <a:r>
              <a:rPr lang="it-IT" altLang="it-IT" dirty="0"/>
              <a:t>La programmazione consiste nel “</a:t>
            </a:r>
            <a:r>
              <a:rPr lang="it-IT" altLang="it-IT" dirty="0">
                <a:solidFill>
                  <a:schemeClr val="accent2"/>
                </a:solidFill>
              </a:rPr>
              <a:t>MEMORIZZARE</a:t>
            </a:r>
            <a:r>
              <a:rPr lang="it-IT" altLang="it-IT" dirty="0"/>
              <a:t>” un valore logico (‘0’ o ‘1’) in una cella di RAM Statica</a:t>
            </a:r>
          </a:p>
          <a:p>
            <a:pPr lvl="1"/>
            <a:endParaRPr lang="it-IT" altLang="it-IT" dirty="0"/>
          </a:p>
        </p:txBody>
      </p:sp>
      <p:pic>
        <p:nvPicPr>
          <p:cNvPr id="6" name="Picture 5" descr="s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3371850"/>
            <a:ext cx="8001000" cy="3148012"/>
          </a:xfrm>
          <a:prstGeom prst="rect">
            <a:avLst/>
          </a:prstGeom>
          <a:noFill/>
          <a:extLst>
            <a:ext uri="{909E8E84-426E-40DD-AFC4-6F175D3DCCD1}">
              <a14:hiddenFill xmlns:a14="http://schemas.microsoft.com/office/drawing/2010/main">
                <a:solidFill>
                  <a:schemeClr val="tx1"/>
                </a:solidFill>
              </a14:hiddenFill>
            </a:ext>
          </a:extLst>
        </p:spPr>
      </p:pic>
      <p:sp>
        <p:nvSpPr>
          <p:cNvPr id="7" name="Rectangle 2"/>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SRAM (</a:t>
            </a:r>
            <a:r>
              <a:rPr lang="it-IT" altLang="it-IT" dirty="0" err="1"/>
              <a:t>Static</a:t>
            </a:r>
            <a:r>
              <a:rPr lang="it-IT" altLang="it-IT" dirty="0"/>
              <a:t> RAM)</a:t>
            </a:r>
          </a:p>
        </p:txBody>
      </p:sp>
      <p:sp>
        <p:nvSpPr>
          <p:cNvPr id="2" name="Segnaposto data 1">
            <a:extLst>
              <a:ext uri="{FF2B5EF4-FFF2-40B4-BE49-F238E27FC236}">
                <a16:creationId xmlns:a16="http://schemas.microsoft.com/office/drawing/2014/main" id="{BD9D2C85-9F24-40A7-A4B8-4DC1F33D501E}"/>
              </a:ext>
            </a:extLst>
          </p:cNvPr>
          <p:cNvSpPr>
            <a:spLocks noGrp="1"/>
          </p:cNvSpPr>
          <p:nvPr>
            <p:ph type="dt" sz="half" idx="10"/>
          </p:nvPr>
        </p:nvSpPr>
        <p:spPr/>
        <p:txBody>
          <a:bodyPr/>
          <a:lstStyle/>
          <a:p>
            <a:fld id="{8124E1E0-0BFD-4A38-92C3-DF555EF8C8F5}" type="datetime1">
              <a:rPr lang="it-IT" smtClean="0"/>
              <a:t>20/04/2023</a:t>
            </a:fld>
            <a:endParaRPr lang="it-IT"/>
          </a:p>
        </p:txBody>
      </p:sp>
      <p:sp>
        <p:nvSpPr>
          <p:cNvPr id="3" name="Segnaposto numero diapositiva 2">
            <a:extLst>
              <a:ext uri="{FF2B5EF4-FFF2-40B4-BE49-F238E27FC236}">
                <a16:creationId xmlns:a16="http://schemas.microsoft.com/office/drawing/2014/main" id="{8CB07BDA-D70B-4F00-A2DD-A593AD5A4CB9}"/>
              </a:ext>
            </a:extLst>
          </p:cNvPr>
          <p:cNvSpPr>
            <a:spLocks noGrp="1"/>
          </p:cNvSpPr>
          <p:nvPr>
            <p:ph type="sldNum" sz="quarter" idx="12"/>
          </p:nvPr>
        </p:nvSpPr>
        <p:spPr/>
        <p:txBody>
          <a:bodyPr/>
          <a:lstStyle/>
          <a:p>
            <a:fld id="{23C76486-C2C4-4D7A-B39C-4A60E478F588}" type="slidenum">
              <a:rPr lang="it-IT" smtClean="0"/>
              <a:t>27</a:t>
            </a:fld>
            <a:endParaRPr lang="it-IT"/>
          </a:p>
        </p:txBody>
      </p:sp>
    </p:spTree>
    <p:extLst>
      <p:ext uri="{BB962C8B-B14F-4D97-AF65-F5344CB8AC3E}">
        <p14:creationId xmlns:p14="http://schemas.microsoft.com/office/powerpoint/2010/main" val="89589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it-IT" dirty="0"/>
              <a:t>Che succede all’accensione?</a:t>
            </a:r>
          </a:p>
          <a:p>
            <a:r>
              <a:rPr lang="it-IT" dirty="0"/>
              <a:t>E’ necessario che qualcuno o qualcosa fornisca una programmazione all’FPGA altrimenti resta nello stato di alta impedenza</a:t>
            </a:r>
          </a:p>
          <a:p>
            <a:r>
              <a:rPr lang="it-IT" dirty="0"/>
              <a:t>Tipicamente le FPGA </a:t>
            </a:r>
            <a:r>
              <a:rPr lang="it-IT" dirty="0" err="1"/>
              <a:t>based</a:t>
            </a:r>
            <a:r>
              <a:rPr lang="it-IT" dirty="0"/>
              <a:t> SRAM vengono affiancate da alcune PROM (o altri dispositivi) che possono contenere uno o più firmware (</a:t>
            </a:r>
            <a:r>
              <a:rPr lang="it-IT" dirty="0" err="1"/>
              <a:t>multiboot</a:t>
            </a:r>
            <a:r>
              <a:rPr lang="it-IT" dirty="0"/>
              <a:t> option). Allo startup l’FPGA inizia a caricare il </a:t>
            </a:r>
            <a:r>
              <a:rPr lang="it-IT" dirty="0" err="1"/>
              <a:t>bitstream</a:t>
            </a:r>
            <a:r>
              <a:rPr lang="it-IT" dirty="0"/>
              <a:t> dalla PROM e diventa operativa</a:t>
            </a:r>
          </a:p>
          <a:p>
            <a:r>
              <a:rPr lang="it-IT" dirty="0"/>
              <a:t>Essendo la configurazione della FPGA basata su SRAM, eventi esterni come particelle ionizzanti incidenti sulla logica, possono mutare e danneggiare e cambiare lo stato del funzionamento (*)</a:t>
            </a:r>
          </a:p>
        </p:txBody>
      </p:sp>
      <p:sp>
        <p:nvSpPr>
          <p:cNvPr id="4" name="Rectangle 2"/>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SRAM </a:t>
            </a:r>
            <a:r>
              <a:rPr lang="it-IT" altLang="it-IT" dirty="0" err="1"/>
              <a:t>based</a:t>
            </a:r>
            <a:r>
              <a:rPr lang="it-IT" altLang="it-IT" dirty="0"/>
              <a:t> FPGA </a:t>
            </a:r>
            <a:r>
              <a:rPr lang="it-IT" altLang="it-IT" dirty="0">
                <a:solidFill>
                  <a:srgbClr val="FF0000"/>
                </a:solidFill>
              </a:rPr>
              <a:t>@ power up</a:t>
            </a:r>
          </a:p>
        </p:txBody>
      </p:sp>
      <p:sp>
        <p:nvSpPr>
          <p:cNvPr id="2" name="Segnaposto data 1">
            <a:extLst>
              <a:ext uri="{FF2B5EF4-FFF2-40B4-BE49-F238E27FC236}">
                <a16:creationId xmlns:a16="http://schemas.microsoft.com/office/drawing/2014/main" id="{01E12100-14F1-4E2A-8395-1D5A7E5C968D}"/>
              </a:ext>
            </a:extLst>
          </p:cNvPr>
          <p:cNvSpPr>
            <a:spLocks noGrp="1"/>
          </p:cNvSpPr>
          <p:nvPr>
            <p:ph type="dt" sz="half" idx="10"/>
          </p:nvPr>
        </p:nvSpPr>
        <p:spPr/>
        <p:txBody>
          <a:bodyPr/>
          <a:lstStyle/>
          <a:p>
            <a:fld id="{5C6D336C-532F-4836-B52E-0BE8F7F22B72}" type="datetime1">
              <a:rPr lang="it-IT" smtClean="0"/>
              <a:t>20/04/2023</a:t>
            </a:fld>
            <a:endParaRPr lang="it-IT"/>
          </a:p>
        </p:txBody>
      </p:sp>
      <p:sp>
        <p:nvSpPr>
          <p:cNvPr id="5" name="Segnaposto numero diapositiva 4">
            <a:extLst>
              <a:ext uri="{FF2B5EF4-FFF2-40B4-BE49-F238E27FC236}">
                <a16:creationId xmlns:a16="http://schemas.microsoft.com/office/drawing/2014/main" id="{005F5A24-5513-4258-B8E1-8D4732378E17}"/>
              </a:ext>
            </a:extLst>
          </p:cNvPr>
          <p:cNvSpPr>
            <a:spLocks noGrp="1"/>
          </p:cNvSpPr>
          <p:nvPr>
            <p:ph type="sldNum" sz="quarter" idx="12"/>
          </p:nvPr>
        </p:nvSpPr>
        <p:spPr/>
        <p:txBody>
          <a:bodyPr/>
          <a:lstStyle/>
          <a:p>
            <a:fld id="{23C76486-C2C4-4D7A-B39C-4A60E478F588}" type="slidenum">
              <a:rPr lang="it-IT" smtClean="0"/>
              <a:t>28</a:t>
            </a:fld>
            <a:endParaRPr lang="it-IT"/>
          </a:p>
        </p:txBody>
      </p:sp>
    </p:spTree>
    <p:extLst>
      <p:ext uri="{BB962C8B-B14F-4D97-AF65-F5344CB8AC3E}">
        <p14:creationId xmlns:p14="http://schemas.microsoft.com/office/powerpoint/2010/main" val="234468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12E08C-DE56-49F2-AC5B-59686B6B8780}"/>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7AAA1D1-E2C9-44D5-A1F3-A6A15E9A3F42}"/>
              </a:ext>
            </a:extLst>
          </p:cNvPr>
          <p:cNvSpPr>
            <a:spLocks noGrp="1"/>
          </p:cNvSpPr>
          <p:nvPr>
            <p:ph idx="1"/>
          </p:nvPr>
        </p:nvSpPr>
        <p:spPr/>
        <p:txBody>
          <a:bodyPr/>
          <a:lstStyle/>
          <a:p>
            <a:endParaRPr lang="it-IT"/>
          </a:p>
        </p:txBody>
      </p:sp>
      <p:sp>
        <p:nvSpPr>
          <p:cNvPr id="4" name="Segnaposto data 3">
            <a:extLst>
              <a:ext uri="{FF2B5EF4-FFF2-40B4-BE49-F238E27FC236}">
                <a16:creationId xmlns:a16="http://schemas.microsoft.com/office/drawing/2014/main" id="{9D91BBCA-7304-4BCA-8845-6EE518379256}"/>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59FC4D38-CAF8-4C07-BAE5-12867FFF7B07}"/>
              </a:ext>
            </a:extLst>
          </p:cNvPr>
          <p:cNvSpPr>
            <a:spLocks noGrp="1"/>
          </p:cNvSpPr>
          <p:nvPr>
            <p:ph type="sldNum" sz="quarter" idx="12"/>
          </p:nvPr>
        </p:nvSpPr>
        <p:spPr/>
        <p:txBody>
          <a:bodyPr/>
          <a:lstStyle/>
          <a:p>
            <a:fld id="{23C76486-C2C4-4D7A-B39C-4A60E478F588}" type="slidenum">
              <a:rPr lang="it-IT" smtClean="0"/>
              <a:t>29</a:t>
            </a:fld>
            <a:endParaRPr lang="it-IT"/>
          </a:p>
        </p:txBody>
      </p:sp>
      <p:pic>
        <p:nvPicPr>
          <p:cNvPr id="7" name="Immagine 6">
            <a:extLst>
              <a:ext uri="{FF2B5EF4-FFF2-40B4-BE49-F238E27FC236}">
                <a16:creationId xmlns:a16="http://schemas.microsoft.com/office/drawing/2014/main" id="{B079BAEA-3ADE-46FA-AB31-C4CE407FB607}"/>
              </a:ext>
            </a:extLst>
          </p:cNvPr>
          <p:cNvPicPr>
            <a:picLocks noChangeAspect="1"/>
          </p:cNvPicPr>
          <p:nvPr/>
        </p:nvPicPr>
        <p:blipFill>
          <a:blip r:embed="rId2"/>
          <a:stretch>
            <a:fillRect/>
          </a:stretch>
        </p:blipFill>
        <p:spPr>
          <a:xfrm>
            <a:off x="687279" y="0"/>
            <a:ext cx="8842986" cy="6858000"/>
          </a:xfrm>
          <a:prstGeom prst="rect">
            <a:avLst/>
          </a:prstGeom>
        </p:spPr>
      </p:pic>
      <p:sp>
        <p:nvSpPr>
          <p:cNvPr id="8" name="CasellaDiTesto 7">
            <a:extLst>
              <a:ext uri="{FF2B5EF4-FFF2-40B4-BE49-F238E27FC236}">
                <a16:creationId xmlns:a16="http://schemas.microsoft.com/office/drawing/2014/main" id="{0EB8162D-6123-4943-A47B-BF5E7B2241E1}"/>
              </a:ext>
            </a:extLst>
          </p:cNvPr>
          <p:cNvSpPr txBox="1"/>
          <p:nvPr/>
        </p:nvSpPr>
        <p:spPr>
          <a:xfrm>
            <a:off x="8610600" y="6413698"/>
            <a:ext cx="2949342" cy="307777"/>
          </a:xfrm>
          <a:prstGeom prst="rect">
            <a:avLst/>
          </a:prstGeom>
          <a:solidFill>
            <a:schemeClr val="bg1"/>
          </a:solidFill>
        </p:spPr>
        <p:txBody>
          <a:bodyPr wrap="square">
            <a:spAutoFit/>
          </a:bodyPr>
          <a:lstStyle/>
          <a:p>
            <a:r>
              <a:rPr lang="it-IT" sz="1400" b="1" dirty="0"/>
              <a:t>From an INFN meeting</a:t>
            </a:r>
          </a:p>
        </p:txBody>
      </p:sp>
      <p:sp>
        <p:nvSpPr>
          <p:cNvPr id="9" name="Rectangle 2">
            <a:extLst>
              <a:ext uri="{FF2B5EF4-FFF2-40B4-BE49-F238E27FC236}">
                <a16:creationId xmlns:a16="http://schemas.microsoft.com/office/drawing/2014/main" id="{D8392A9F-934B-4449-B328-DFA797C424CB}"/>
              </a:ext>
            </a:extLst>
          </p:cNvPr>
          <p:cNvSpPr>
            <a:spLocks noGrp="1" noChangeArrowheads="1"/>
          </p:cNvSpPr>
          <p:nvPr/>
        </p:nvSpPr>
        <p:spPr bwMode="auto">
          <a:xfrm>
            <a:off x="8061414" y="71210"/>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Piccola divagazione</a:t>
            </a:r>
            <a:endParaRPr lang="it-IT" altLang="it-IT" dirty="0">
              <a:solidFill>
                <a:srgbClr val="FF0000"/>
              </a:solidFill>
            </a:endParaRPr>
          </a:p>
        </p:txBody>
      </p:sp>
    </p:spTree>
    <p:extLst>
      <p:ext uri="{BB962C8B-B14F-4D97-AF65-F5344CB8AC3E}">
        <p14:creationId xmlns:p14="http://schemas.microsoft.com/office/powerpoint/2010/main" val="111055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70339" y="228600"/>
            <a:ext cx="2851230" cy="584775"/>
          </a:xfrm>
          <a:prstGeom prst="rect">
            <a:avLst/>
          </a:prstGeom>
          <a:noFill/>
        </p:spPr>
        <p:txBody>
          <a:bodyPr wrap="none" rtlCol="0">
            <a:spAutoFit/>
          </a:bodyPr>
          <a:lstStyle/>
          <a:p>
            <a:r>
              <a:rPr lang="it-IT" sz="3200" b="1" dirty="0"/>
              <a:t>INTRODUZIONE</a:t>
            </a:r>
          </a:p>
        </p:txBody>
      </p:sp>
      <p:sp>
        <p:nvSpPr>
          <p:cNvPr id="5" name="Rettangolo 4"/>
          <p:cNvSpPr/>
          <p:nvPr/>
        </p:nvSpPr>
        <p:spPr>
          <a:xfrm>
            <a:off x="0" y="1301262"/>
            <a:ext cx="12192000" cy="830997"/>
          </a:xfrm>
          <a:prstGeom prst="rect">
            <a:avLst/>
          </a:prstGeom>
        </p:spPr>
        <p:txBody>
          <a:bodyPr wrap="square">
            <a:spAutoFit/>
          </a:bodyPr>
          <a:lstStyle/>
          <a:p>
            <a:r>
              <a:rPr lang="it-IT" sz="2400" dirty="0"/>
              <a:t>Nella vita quotidiana siamo circondati da CHIP/circuiti integrati miniaturizzati su silicio più o meno complessi, aventi funzioni più o meno stabilite o </a:t>
            </a:r>
            <a:r>
              <a:rPr lang="it-IT" sz="2400" b="1" dirty="0"/>
              <a:t>programmabili</a:t>
            </a:r>
            <a:r>
              <a:rPr lang="it-IT" sz="2400" dirty="0"/>
              <a:t>…</a:t>
            </a:r>
          </a:p>
        </p:txBody>
      </p:sp>
      <p:pic>
        <p:nvPicPr>
          <p:cNvPr id="6" name="Immagine 5">
            <a:extLst>
              <a:ext uri="{FF2B5EF4-FFF2-40B4-BE49-F238E27FC236}">
                <a16:creationId xmlns:a16="http://schemas.microsoft.com/office/drawing/2014/main" id="{FAC9F081-C468-49BB-A5EE-21DABE18D126}"/>
              </a:ext>
            </a:extLst>
          </p:cNvPr>
          <p:cNvPicPr>
            <a:picLocks noChangeAspect="1"/>
          </p:cNvPicPr>
          <p:nvPr/>
        </p:nvPicPr>
        <p:blipFill>
          <a:blip r:embed="rId2"/>
          <a:stretch>
            <a:fillRect/>
          </a:stretch>
        </p:blipFill>
        <p:spPr>
          <a:xfrm>
            <a:off x="7832188" y="2865874"/>
            <a:ext cx="3785417" cy="2224872"/>
          </a:xfrm>
          <a:prstGeom prst="rect">
            <a:avLst/>
          </a:prstGeom>
        </p:spPr>
      </p:pic>
      <p:pic>
        <p:nvPicPr>
          <p:cNvPr id="2050" name="Picture 2" descr="https://www.raypcb.com/wp-content/uploads/2021/05/IC-Bond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08" y="2319158"/>
            <a:ext cx="3519609" cy="2392543"/>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7"/>
          <p:cNvSpPr/>
          <p:nvPr/>
        </p:nvSpPr>
        <p:spPr>
          <a:xfrm>
            <a:off x="152400" y="6049109"/>
            <a:ext cx="12192000" cy="830997"/>
          </a:xfrm>
          <a:prstGeom prst="rect">
            <a:avLst/>
          </a:prstGeom>
        </p:spPr>
        <p:txBody>
          <a:bodyPr wrap="square">
            <a:spAutoFit/>
          </a:bodyPr>
          <a:lstStyle/>
          <a:p>
            <a:pPr algn="ctr"/>
            <a:r>
              <a:rPr lang="it-IT" sz="2400" dirty="0"/>
              <a:t>Per un progettista avere un dispositivo elettronico, teoricamente riprogrammabile infinite volte, è un come avere un </a:t>
            </a:r>
            <a:r>
              <a:rPr lang="it-IT" sz="2400" b="1" dirty="0"/>
              <a:t>jolly</a:t>
            </a:r>
            <a:r>
              <a:rPr lang="it-IT" sz="2400" dirty="0"/>
              <a:t> impiegabile in moltissime applicazioni…</a:t>
            </a:r>
          </a:p>
        </p:txBody>
      </p:sp>
      <p:sp>
        <p:nvSpPr>
          <p:cNvPr id="2" name="Segnaposto data 1">
            <a:extLst>
              <a:ext uri="{FF2B5EF4-FFF2-40B4-BE49-F238E27FC236}">
                <a16:creationId xmlns:a16="http://schemas.microsoft.com/office/drawing/2014/main" id="{8C77DBE8-11E3-4DD5-8A3C-CD11823FF547}"/>
              </a:ext>
            </a:extLst>
          </p:cNvPr>
          <p:cNvSpPr>
            <a:spLocks noGrp="1"/>
          </p:cNvSpPr>
          <p:nvPr>
            <p:ph type="dt" sz="half" idx="10"/>
          </p:nvPr>
        </p:nvSpPr>
        <p:spPr/>
        <p:txBody>
          <a:bodyPr/>
          <a:lstStyle/>
          <a:p>
            <a:fld id="{41676359-445D-4F93-AE83-CE57FA953F2F}" type="datetime1">
              <a:rPr lang="it-IT" smtClean="0"/>
              <a:t>20/04/2023</a:t>
            </a:fld>
            <a:endParaRPr lang="it-IT"/>
          </a:p>
        </p:txBody>
      </p:sp>
      <p:sp>
        <p:nvSpPr>
          <p:cNvPr id="3" name="Segnaposto numero diapositiva 2">
            <a:extLst>
              <a:ext uri="{FF2B5EF4-FFF2-40B4-BE49-F238E27FC236}">
                <a16:creationId xmlns:a16="http://schemas.microsoft.com/office/drawing/2014/main" id="{0C4BF0BA-54F5-4547-AD4C-CDBAF1357FB6}"/>
              </a:ext>
            </a:extLst>
          </p:cNvPr>
          <p:cNvSpPr>
            <a:spLocks noGrp="1"/>
          </p:cNvSpPr>
          <p:nvPr>
            <p:ph type="sldNum" sz="quarter" idx="12"/>
          </p:nvPr>
        </p:nvSpPr>
        <p:spPr/>
        <p:txBody>
          <a:bodyPr/>
          <a:lstStyle/>
          <a:p>
            <a:fld id="{23C76486-C2C4-4D7A-B39C-4A60E478F588}" type="slidenum">
              <a:rPr lang="it-IT" smtClean="0"/>
              <a:t>3</a:t>
            </a:fld>
            <a:endParaRPr lang="it-IT"/>
          </a:p>
        </p:txBody>
      </p:sp>
    </p:spTree>
    <p:extLst>
      <p:ext uri="{BB962C8B-B14F-4D97-AF65-F5344CB8AC3E}">
        <p14:creationId xmlns:p14="http://schemas.microsoft.com/office/powerpoint/2010/main" val="418854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14087-715B-4A1E-94E4-1A9CCEA61097}"/>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D6393C02-046F-457F-8D01-98BAC263F0F4}"/>
              </a:ext>
            </a:extLst>
          </p:cNvPr>
          <p:cNvSpPr>
            <a:spLocks noGrp="1"/>
          </p:cNvSpPr>
          <p:nvPr>
            <p:ph idx="1"/>
          </p:nvPr>
        </p:nvSpPr>
        <p:spPr/>
        <p:txBody>
          <a:bodyPr/>
          <a:lstStyle/>
          <a:p>
            <a:endParaRPr lang="it-IT" dirty="0"/>
          </a:p>
        </p:txBody>
      </p:sp>
      <p:sp>
        <p:nvSpPr>
          <p:cNvPr id="4" name="Segnaposto data 3">
            <a:extLst>
              <a:ext uri="{FF2B5EF4-FFF2-40B4-BE49-F238E27FC236}">
                <a16:creationId xmlns:a16="http://schemas.microsoft.com/office/drawing/2014/main" id="{AE548E32-1572-4691-A111-B006BD935E38}"/>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B47DD539-8EC1-42CF-8544-121E4B30F624}"/>
              </a:ext>
            </a:extLst>
          </p:cNvPr>
          <p:cNvSpPr>
            <a:spLocks noGrp="1"/>
          </p:cNvSpPr>
          <p:nvPr>
            <p:ph type="sldNum" sz="quarter" idx="12"/>
          </p:nvPr>
        </p:nvSpPr>
        <p:spPr/>
        <p:txBody>
          <a:bodyPr/>
          <a:lstStyle/>
          <a:p>
            <a:fld id="{23C76486-C2C4-4D7A-B39C-4A60E478F588}" type="slidenum">
              <a:rPr lang="it-IT" smtClean="0"/>
              <a:t>30</a:t>
            </a:fld>
            <a:endParaRPr lang="it-IT"/>
          </a:p>
        </p:txBody>
      </p:sp>
      <p:pic>
        <p:nvPicPr>
          <p:cNvPr id="7" name="Immagine 6">
            <a:extLst>
              <a:ext uri="{FF2B5EF4-FFF2-40B4-BE49-F238E27FC236}">
                <a16:creationId xmlns:a16="http://schemas.microsoft.com/office/drawing/2014/main" id="{159A66D5-34E3-4FA0-8C1C-2B75193C535F}"/>
              </a:ext>
            </a:extLst>
          </p:cNvPr>
          <p:cNvPicPr>
            <a:picLocks noChangeAspect="1"/>
          </p:cNvPicPr>
          <p:nvPr/>
        </p:nvPicPr>
        <p:blipFill>
          <a:blip r:embed="rId2"/>
          <a:stretch>
            <a:fillRect/>
          </a:stretch>
        </p:blipFill>
        <p:spPr>
          <a:xfrm>
            <a:off x="423512" y="136525"/>
            <a:ext cx="8572947" cy="6507276"/>
          </a:xfrm>
          <a:prstGeom prst="rect">
            <a:avLst/>
          </a:prstGeom>
        </p:spPr>
      </p:pic>
      <p:sp>
        <p:nvSpPr>
          <p:cNvPr id="8" name="CasellaDiTesto 7">
            <a:extLst>
              <a:ext uri="{FF2B5EF4-FFF2-40B4-BE49-F238E27FC236}">
                <a16:creationId xmlns:a16="http://schemas.microsoft.com/office/drawing/2014/main" id="{D97F0B21-4FF6-4214-96C2-2EE30BC35B42}"/>
              </a:ext>
            </a:extLst>
          </p:cNvPr>
          <p:cNvSpPr txBox="1"/>
          <p:nvPr/>
        </p:nvSpPr>
        <p:spPr>
          <a:xfrm>
            <a:off x="8090837" y="6288472"/>
            <a:ext cx="2949342" cy="307777"/>
          </a:xfrm>
          <a:prstGeom prst="rect">
            <a:avLst/>
          </a:prstGeom>
          <a:solidFill>
            <a:schemeClr val="bg1"/>
          </a:solidFill>
        </p:spPr>
        <p:txBody>
          <a:bodyPr wrap="square">
            <a:spAutoFit/>
          </a:bodyPr>
          <a:lstStyle/>
          <a:p>
            <a:r>
              <a:rPr lang="it-IT" sz="1400" b="1" dirty="0"/>
              <a:t>From an INFN meeting</a:t>
            </a:r>
          </a:p>
        </p:txBody>
      </p:sp>
    </p:spTree>
    <p:extLst>
      <p:ext uri="{BB962C8B-B14F-4D97-AF65-F5344CB8AC3E}">
        <p14:creationId xmlns:p14="http://schemas.microsoft.com/office/powerpoint/2010/main" val="3476341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E4849388-0468-4BB1-AAB4-3CEBC6E1691E}"/>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63D63335-B12C-431B-B48A-4FA68E121491}"/>
              </a:ext>
            </a:extLst>
          </p:cNvPr>
          <p:cNvSpPr>
            <a:spLocks noGrp="1"/>
          </p:cNvSpPr>
          <p:nvPr>
            <p:ph type="sldNum" sz="quarter" idx="12"/>
          </p:nvPr>
        </p:nvSpPr>
        <p:spPr/>
        <p:txBody>
          <a:bodyPr/>
          <a:lstStyle/>
          <a:p>
            <a:fld id="{23C76486-C2C4-4D7A-B39C-4A60E478F588}" type="slidenum">
              <a:rPr lang="it-IT" smtClean="0"/>
              <a:t>31</a:t>
            </a:fld>
            <a:endParaRPr lang="it-IT"/>
          </a:p>
        </p:txBody>
      </p:sp>
      <p:pic>
        <p:nvPicPr>
          <p:cNvPr id="7" name="Immagine 6">
            <a:extLst>
              <a:ext uri="{FF2B5EF4-FFF2-40B4-BE49-F238E27FC236}">
                <a16:creationId xmlns:a16="http://schemas.microsoft.com/office/drawing/2014/main" id="{1275BCEA-6B84-420D-88E7-0AFE1A2438BD}"/>
              </a:ext>
            </a:extLst>
          </p:cNvPr>
          <p:cNvPicPr>
            <a:picLocks noChangeAspect="1"/>
          </p:cNvPicPr>
          <p:nvPr/>
        </p:nvPicPr>
        <p:blipFill>
          <a:blip r:embed="rId2"/>
          <a:stretch>
            <a:fillRect/>
          </a:stretch>
        </p:blipFill>
        <p:spPr>
          <a:xfrm>
            <a:off x="668815" y="2592739"/>
            <a:ext cx="6581775" cy="3371850"/>
          </a:xfrm>
          <a:prstGeom prst="rect">
            <a:avLst/>
          </a:prstGeom>
        </p:spPr>
      </p:pic>
      <p:sp>
        <p:nvSpPr>
          <p:cNvPr id="9" name="CasellaDiTesto 8">
            <a:extLst>
              <a:ext uri="{FF2B5EF4-FFF2-40B4-BE49-F238E27FC236}">
                <a16:creationId xmlns:a16="http://schemas.microsoft.com/office/drawing/2014/main" id="{5BF83BE0-991C-4B2E-B1E4-1D0C400281BA}"/>
              </a:ext>
            </a:extLst>
          </p:cNvPr>
          <p:cNvSpPr txBox="1"/>
          <p:nvPr/>
        </p:nvSpPr>
        <p:spPr>
          <a:xfrm>
            <a:off x="7006900" y="3016277"/>
            <a:ext cx="4346900" cy="646331"/>
          </a:xfrm>
          <a:prstGeom prst="rect">
            <a:avLst/>
          </a:prstGeom>
          <a:noFill/>
        </p:spPr>
        <p:txBody>
          <a:bodyPr wrap="square">
            <a:spAutoFit/>
          </a:bodyPr>
          <a:lstStyle/>
          <a:p>
            <a:pPr algn="ctr"/>
            <a:r>
              <a:rPr lang="it-IT" dirty="0"/>
              <a:t>Parliamo di eventi classificati come </a:t>
            </a:r>
            <a:r>
              <a:rPr lang="it-IT" b="1" dirty="0"/>
              <a:t>SEE</a:t>
            </a:r>
            <a:r>
              <a:rPr lang="it-IT" dirty="0"/>
              <a:t> (Single Event </a:t>
            </a:r>
            <a:r>
              <a:rPr lang="it-IT" dirty="0" err="1"/>
              <a:t>Effect</a:t>
            </a:r>
            <a:r>
              <a:rPr lang="it-IT" dirty="0"/>
              <a:t>)</a:t>
            </a:r>
          </a:p>
        </p:txBody>
      </p:sp>
      <p:sp>
        <p:nvSpPr>
          <p:cNvPr id="10" name="Rectangle 2">
            <a:extLst>
              <a:ext uri="{FF2B5EF4-FFF2-40B4-BE49-F238E27FC236}">
                <a16:creationId xmlns:a16="http://schemas.microsoft.com/office/drawing/2014/main" id="{41901A79-7599-4984-8D67-1A3428BD72FB}"/>
              </a:ext>
            </a:extLst>
          </p:cNvPr>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SRAM </a:t>
            </a:r>
            <a:r>
              <a:rPr lang="it-IT" altLang="it-IT" dirty="0" err="1"/>
              <a:t>based</a:t>
            </a:r>
            <a:r>
              <a:rPr lang="it-IT" altLang="it-IT" dirty="0"/>
              <a:t> FPGA </a:t>
            </a:r>
            <a:r>
              <a:rPr lang="it-IT" altLang="it-IT" dirty="0">
                <a:solidFill>
                  <a:srgbClr val="FF0000"/>
                </a:solidFill>
              </a:rPr>
              <a:t>@ power up</a:t>
            </a:r>
          </a:p>
        </p:txBody>
      </p:sp>
      <p:sp>
        <p:nvSpPr>
          <p:cNvPr id="11" name="CasellaDiTesto 10">
            <a:extLst>
              <a:ext uri="{FF2B5EF4-FFF2-40B4-BE49-F238E27FC236}">
                <a16:creationId xmlns:a16="http://schemas.microsoft.com/office/drawing/2014/main" id="{F433C4CB-F536-455F-BD9E-A19F13A415A5}"/>
              </a:ext>
            </a:extLst>
          </p:cNvPr>
          <p:cNvSpPr txBox="1"/>
          <p:nvPr/>
        </p:nvSpPr>
        <p:spPr>
          <a:xfrm>
            <a:off x="3047198" y="5893211"/>
            <a:ext cx="6097604" cy="307777"/>
          </a:xfrm>
          <a:prstGeom prst="rect">
            <a:avLst/>
          </a:prstGeom>
          <a:noFill/>
        </p:spPr>
        <p:txBody>
          <a:bodyPr wrap="square">
            <a:spAutoFit/>
          </a:bodyPr>
          <a:lstStyle/>
          <a:p>
            <a:r>
              <a:rPr lang="it-IT" sz="1400" b="1" dirty="0"/>
              <a:t>From </a:t>
            </a:r>
            <a:r>
              <a:rPr lang="it-IT" sz="1400" b="1" dirty="0" err="1"/>
              <a:t>Microsemi</a:t>
            </a:r>
            <a:r>
              <a:rPr lang="it-IT" sz="1400" b="1" dirty="0"/>
              <a:t> site</a:t>
            </a:r>
          </a:p>
        </p:txBody>
      </p:sp>
      <p:sp>
        <p:nvSpPr>
          <p:cNvPr id="12" name="CasellaDiTesto 11">
            <a:extLst>
              <a:ext uri="{FF2B5EF4-FFF2-40B4-BE49-F238E27FC236}">
                <a16:creationId xmlns:a16="http://schemas.microsoft.com/office/drawing/2014/main" id="{50762C07-B67C-41B5-80C2-D0DEE95487FB}"/>
              </a:ext>
            </a:extLst>
          </p:cNvPr>
          <p:cNvSpPr txBox="1"/>
          <p:nvPr/>
        </p:nvSpPr>
        <p:spPr>
          <a:xfrm>
            <a:off x="684998" y="1708521"/>
            <a:ext cx="6097604" cy="923330"/>
          </a:xfrm>
          <a:prstGeom prst="rect">
            <a:avLst/>
          </a:prstGeom>
          <a:noFill/>
        </p:spPr>
        <p:txBody>
          <a:bodyPr wrap="square">
            <a:spAutoFit/>
          </a:bodyPr>
          <a:lstStyle/>
          <a:p>
            <a:r>
              <a:rPr lang="it-IT" dirty="0"/>
              <a:t>Essendo la configurazione della FPGA basata su SRAM, eventi esterni come particelle ionizzanti incidenti sulla logica, possono mutare e danneggiare e cambiare lo stato del funzionamento</a:t>
            </a:r>
          </a:p>
        </p:txBody>
      </p:sp>
      <p:sp>
        <p:nvSpPr>
          <p:cNvPr id="13" name="CasellaDiTesto 12">
            <a:extLst>
              <a:ext uri="{FF2B5EF4-FFF2-40B4-BE49-F238E27FC236}">
                <a16:creationId xmlns:a16="http://schemas.microsoft.com/office/drawing/2014/main" id="{908A3FBC-5B75-4463-8E26-C9BDA7A6F8C9}"/>
              </a:ext>
            </a:extLst>
          </p:cNvPr>
          <p:cNvSpPr txBox="1"/>
          <p:nvPr/>
        </p:nvSpPr>
        <p:spPr>
          <a:xfrm>
            <a:off x="7128745" y="4481606"/>
            <a:ext cx="4346900" cy="646331"/>
          </a:xfrm>
          <a:prstGeom prst="rect">
            <a:avLst/>
          </a:prstGeom>
          <a:noFill/>
        </p:spPr>
        <p:txBody>
          <a:bodyPr wrap="square">
            <a:spAutoFit/>
          </a:bodyPr>
          <a:lstStyle/>
          <a:p>
            <a:pPr algn="ctr"/>
            <a:r>
              <a:rPr lang="it-IT" dirty="0">
                <a:solidFill>
                  <a:srgbClr val="FF0000"/>
                </a:solidFill>
              </a:rPr>
              <a:t>Ma quali sono gli ambiti dove è più facile incontrare dei </a:t>
            </a:r>
            <a:r>
              <a:rPr lang="it-IT" b="1" dirty="0">
                <a:solidFill>
                  <a:srgbClr val="FF0000"/>
                </a:solidFill>
              </a:rPr>
              <a:t>SEE</a:t>
            </a:r>
            <a:r>
              <a:rPr lang="it-IT" dirty="0">
                <a:solidFill>
                  <a:srgbClr val="FF0000"/>
                </a:solidFill>
              </a:rPr>
              <a:t>?</a:t>
            </a:r>
          </a:p>
        </p:txBody>
      </p:sp>
    </p:spTree>
    <p:extLst>
      <p:ext uri="{BB962C8B-B14F-4D97-AF65-F5344CB8AC3E}">
        <p14:creationId xmlns:p14="http://schemas.microsoft.com/office/powerpoint/2010/main" val="16102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199A5E-1F7F-467A-BDEE-F8D61A26DC9C}"/>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EEC82852-80F0-4537-9003-A01F83EA1907}"/>
              </a:ext>
            </a:extLst>
          </p:cNvPr>
          <p:cNvSpPr>
            <a:spLocks noGrp="1"/>
          </p:cNvSpPr>
          <p:nvPr>
            <p:ph idx="1"/>
          </p:nvPr>
        </p:nvSpPr>
        <p:spPr/>
        <p:txBody>
          <a:bodyPr/>
          <a:lstStyle/>
          <a:p>
            <a:endParaRPr lang="it-IT"/>
          </a:p>
        </p:txBody>
      </p:sp>
      <p:sp>
        <p:nvSpPr>
          <p:cNvPr id="4" name="Segnaposto data 3">
            <a:extLst>
              <a:ext uri="{FF2B5EF4-FFF2-40B4-BE49-F238E27FC236}">
                <a16:creationId xmlns:a16="http://schemas.microsoft.com/office/drawing/2014/main" id="{17111A7A-A72D-48BC-BE5E-3BAC9CCE4DB7}"/>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0A4EAC89-1A90-433E-8ACE-A94C48C0FFB4}"/>
              </a:ext>
            </a:extLst>
          </p:cNvPr>
          <p:cNvSpPr>
            <a:spLocks noGrp="1"/>
          </p:cNvSpPr>
          <p:nvPr>
            <p:ph type="sldNum" sz="quarter" idx="12"/>
          </p:nvPr>
        </p:nvSpPr>
        <p:spPr/>
        <p:txBody>
          <a:bodyPr/>
          <a:lstStyle/>
          <a:p>
            <a:fld id="{23C76486-C2C4-4D7A-B39C-4A60E478F588}" type="slidenum">
              <a:rPr lang="it-IT" smtClean="0"/>
              <a:t>32</a:t>
            </a:fld>
            <a:endParaRPr lang="it-IT"/>
          </a:p>
        </p:txBody>
      </p:sp>
      <p:grpSp>
        <p:nvGrpSpPr>
          <p:cNvPr id="11" name="Gruppo 10">
            <a:extLst>
              <a:ext uri="{FF2B5EF4-FFF2-40B4-BE49-F238E27FC236}">
                <a16:creationId xmlns:a16="http://schemas.microsoft.com/office/drawing/2014/main" id="{6683AE0E-E63C-400B-AA03-D28428D6914B}"/>
              </a:ext>
            </a:extLst>
          </p:cNvPr>
          <p:cNvGrpSpPr/>
          <p:nvPr/>
        </p:nvGrpSpPr>
        <p:grpSpPr>
          <a:xfrm>
            <a:off x="173430" y="281408"/>
            <a:ext cx="9725025" cy="6505575"/>
            <a:chOff x="173430" y="281408"/>
            <a:chExt cx="9725025" cy="6505575"/>
          </a:xfrm>
        </p:grpSpPr>
        <p:pic>
          <p:nvPicPr>
            <p:cNvPr id="7" name="Immagine 6">
              <a:extLst>
                <a:ext uri="{FF2B5EF4-FFF2-40B4-BE49-F238E27FC236}">
                  <a16:creationId xmlns:a16="http://schemas.microsoft.com/office/drawing/2014/main" id="{B3628152-7317-42E4-B45A-4B8726908E1E}"/>
                </a:ext>
              </a:extLst>
            </p:cNvPr>
            <p:cNvPicPr>
              <a:picLocks noChangeAspect="1"/>
            </p:cNvPicPr>
            <p:nvPr/>
          </p:nvPicPr>
          <p:blipFill>
            <a:blip r:embed="rId2"/>
            <a:stretch>
              <a:fillRect/>
            </a:stretch>
          </p:blipFill>
          <p:spPr>
            <a:xfrm>
              <a:off x="173430" y="281408"/>
              <a:ext cx="9725025" cy="6505575"/>
            </a:xfrm>
            <a:prstGeom prst="rect">
              <a:avLst/>
            </a:prstGeom>
          </p:spPr>
        </p:pic>
        <p:sp>
          <p:nvSpPr>
            <p:cNvPr id="9" name="Rettangolo 8">
              <a:extLst>
                <a:ext uri="{FF2B5EF4-FFF2-40B4-BE49-F238E27FC236}">
                  <a16:creationId xmlns:a16="http://schemas.microsoft.com/office/drawing/2014/main" id="{408AE60D-B635-4436-A595-39DA35C53D8D}"/>
                </a:ext>
              </a:extLst>
            </p:cNvPr>
            <p:cNvSpPr/>
            <p:nvPr/>
          </p:nvSpPr>
          <p:spPr>
            <a:xfrm>
              <a:off x="403657" y="281408"/>
              <a:ext cx="6052843" cy="2453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0" name="CasellaDiTesto 9">
            <a:extLst>
              <a:ext uri="{FF2B5EF4-FFF2-40B4-BE49-F238E27FC236}">
                <a16:creationId xmlns:a16="http://schemas.microsoft.com/office/drawing/2014/main" id="{5F25A394-070E-4564-A5D7-EFF050A8C433}"/>
              </a:ext>
            </a:extLst>
          </p:cNvPr>
          <p:cNvSpPr txBox="1"/>
          <p:nvPr/>
        </p:nvSpPr>
        <p:spPr>
          <a:xfrm>
            <a:off x="838200" y="630575"/>
            <a:ext cx="3522246" cy="2185214"/>
          </a:xfrm>
          <a:prstGeom prst="rect">
            <a:avLst/>
          </a:prstGeom>
          <a:noFill/>
        </p:spPr>
        <p:txBody>
          <a:bodyPr wrap="none" rtlCol="0">
            <a:spAutoFit/>
          </a:bodyPr>
          <a:lstStyle/>
          <a:p>
            <a:pPr marL="285750" indent="-285750">
              <a:buFont typeface="Arial" panose="020B0604020202020204" pitchFamily="34" charset="0"/>
              <a:buChar char="•"/>
            </a:pPr>
            <a:r>
              <a:rPr lang="it-IT" sz="2000" dirty="0"/>
              <a:t>Applicazioni Spaziali</a:t>
            </a:r>
          </a:p>
          <a:p>
            <a:pPr marL="285750" indent="-285750">
              <a:buFont typeface="Arial" panose="020B0604020202020204" pitchFamily="34" charset="0"/>
              <a:buChar char="•"/>
            </a:pPr>
            <a:r>
              <a:rPr lang="it-IT" sz="2000" dirty="0"/>
              <a:t>Aviazione</a:t>
            </a:r>
          </a:p>
          <a:p>
            <a:pPr marL="285750" indent="-285750">
              <a:buFont typeface="Arial" panose="020B0604020202020204" pitchFamily="34" charset="0"/>
              <a:buChar char="•"/>
            </a:pPr>
            <a:r>
              <a:rPr lang="it-IT" sz="2000" dirty="0"/>
              <a:t>Impianti nucleari</a:t>
            </a:r>
          </a:p>
          <a:p>
            <a:pPr marL="285750" indent="-285750">
              <a:buFont typeface="Arial" panose="020B0604020202020204" pitchFamily="34" charset="0"/>
              <a:buChar char="•"/>
            </a:pPr>
            <a:r>
              <a:rPr lang="it-IT" sz="2000" dirty="0"/>
              <a:t>Esperimenti di fisica nucleare</a:t>
            </a:r>
          </a:p>
          <a:p>
            <a:pPr marL="285750" indent="-285750">
              <a:buFont typeface="Arial" panose="020B0604020202020204" pitchFamily="34" charset="0"/>
              <a:buChar char="•"/>
            </a:pPr>
            <a:r>
              <a:rPr lang="it-IT" sz="2000" dirty="0"/>
              <a:t>Applicazioni militari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p:txBody>
      </p:sp>
      <p:sp>
        <p:nvSpPr>
          <p:cNvPr id="8" name="Rettangolo 7">
            <a:extLst>
              <a:ext uri="{FF2B5EF4-FFF2-40B4-BE49-F238E27FC236}">
                <a16:creationId xmlns:a16="http://schemas.microsoft.com/office/drawing/2014/main" id="{D783F37A-2E74-430F-9BE5-E70F99CB91A8}"/>
              </a:ext>
            </a:extLst>
          </p:cNvPr>
          <p:cNvSpPr/>
          <p:nvPr/>
        </p:nvSpPr>
        <p:spPr>
          <a:xfrm>
            <a:off x="173430" y="3363492"/>
            <a:ext cx="4867908" cy="3357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0899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1000"/>
                                        <p:tgtEl>
                                          <p:spTgt spid="10">
                                            <p:txEl>
                                              <p:pRg st="3" end="3"/>
                                            </p:txEl>
                                          </p:spTgt>
                                        </p:tgtEl>
                                      </p:cBhvr>
                                    </p:animEffect>
                                    <p:anim calcmode="lin" valueType="num">
                                      <p:cBhvr>
                                        <p:cTn id="2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fade">
                                      <p:cBhvr>
                                        <p:cTn id="35" dur="1000"/>
                                        <p:tgtEl>
                                          <p:spTgt spid="10">
                                            <p:txEl>
                                              <p:pRg st="4" end="4"/>
                                            </p:txEl>
                                          </p:spTgt>
                                        </p:tgtEl>
                                      </p:cBhvr>
                                    </p:animEffect>
                                    <p:anim calcmode="lin" valueType="num">
                                      <p:cBhvr>
                                        <p:cTn id="36"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8609C-5CC1-49CC-A20B-76DF37EAFC82}"/>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092AFD0-2ECC-4E5F-BBBA-2321AC27041E}"/>
              </a:ext>
            </a:extLst>
          </p:cNvPr>
          <p:cNvSpPr>
            <a:spLocks noGrp="1"/>
          </p:cNvSpPr>
          <p:nvPr>
            <p:ph idx="1"/>
          </p:nvPr>
        </p:nvSpPr>
        <p:spPr/>
        <p:txBody>
          <a:bodyPr/>
          <a:lstStyle/>
          <a:p>
            <a:endParaRPr lang="it-IT"/>
          </a:p>
        </p:txBody>
      </p:sp>
      <p:sp>
        <p:nvSpPr>
          <p:cNvPr id="4" name="Segnaposto data 3">
            <a:extLst>
              <a:ext uri="{FF2B5EF4-FFF2-40B4-BE49-F238E27FC236}">
                <a16:creationId xmlns:a16="http://schemas.microsoft.com/office/drawing/2014/main" id="{9BA167A7-72D4-4B9B-B7BA-B94788ACE029}"/>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9191A5B6-DEA6-455D-A0AD-9D8EFFE3BAE5}"/>
              </a:ext>
            </a:extLst>
          </p:cNvPr>
          <p:cNvSpPr>
            <a:spLocks noGrp="1"/>
          </p:cNvSpPr>
          <p:nvPr>
            <p:ph type="sldNum" sz="quarter" idx="12"/>
          </p:nvPr>
        </p:nvSpPr>
        <p:spPr/>
        <p:txBody>
          <a:bodyPr/>
          <a:lstStyle/>
          <a:p>
            <a:fld id="{23C76486-C2C4-4D7A-B39C-4A60E478F588}" type="slidenum">
              <a:rPr lang="it-IT" smtClean="0"/>
              <a:t>33</a:t>
            </a:fld>
            <a:endParaRPr lang="it-IT"/>
          </a:p>
        </p:txBody>
      </p:sp>
      <p:pic>
        <p:nvPicPr>
          <p:cNvPr id="7" name="Immagine 6">
            <a:extLst>
              <a:ext uri="{FF2B5EF4-FFF2-40B4-BE49-F238E27FC236}">
                <a16:creationId xmlns:a16="http://schemas.microsoft.com/office/drawing/2014/main" id="{0BF25A99-2588-4562-987A-492E2BBD3C42}"/>
              </a:ext>
            </a:extLst>
          </p:cNvPr>
          <p:cNvPicPr>
            <a:picLocks noChangeAspect="1"/>
          </p:cNvPicPr>
          <p:nvPr/>
        </p:nvPicPr>
        <p:blipFill>
          <a:blip r:embed="rId2"/>
          <a:stretch>
            <a:fillRect/>
          </a:stretch>
        </p:blipFill>
        <p:spPr>
          <a:xfrm>
            <a:off x="391857" y="0"/>
            <a:ext cx="9590343" cy="6858000"/>
          </a:xfrm>
          <a:prstGeom prst="rect">
            <a:avLst/>
          </a:prstGeom>
        </p:spPr>
      </p:pic>
      <p:sp>
        <p:nvSpPr>
          <p:cNvPr id="9" name="CasellaDiTesto 8">
            <a:extLst>
              <a:ext uri="{FF2B5EF4-FFF2-40B4-BE49-F238E27FC236}">
                <a16:creationId xmlns:a16="http://schemas.microsoft.com/office/drawing/2014/main" id="{7BC2E270-18E2-4F2C-AD33-9213BC7D590A}"/>
              </a:ext>
            </a:extLst>
          </p:cNvPr>
          <p:cNvSpPr txBox="1"/>
          <p:nvPr/>
        </p:nvSpPr>
        <p:spPr>
          <a:xfrm>
            <a:off x="9143198" y="2486088"/>
            <a:ext cx="2801152" cy="942911"/>
          </a:xfrm>
          <a:prstGeom prst="rect">
            <a:avLst/>
          </a:prstGeom>
          <a:noFill/>
        </p:spPr>
        <p:txBody>
          <a:bodyPr wrap="square">
            <a:spAutoFit/>
          </a:bodyPr>
          <a:lstStyle/>
          <a:p>
            <a:r>
              <a:rPr lang="it-IT" dirty="0"/>
              <a:t>Il SEU è il più conosciuto, ma in realtà forse è il più innocuo</a:t>
            </a:r>
          </a:p>
        </p:txBody>
      </p:sp>
    </p:spTree>
    <p:extLst>
      <p:ext uri="{BB962C8B-B14F-4D97-AF65-F5344CB8AC3E}">
        <p14:creationId xmlns:p14="http://schemas.microsoft.com/office/powerpoint/2010/main" val="3014567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A41D298-0A23-49B5-8C24-6E7CF6B06E23}"/>
              </a:ext>
            </a:extLst>
          </p:cNvPr>
          <p:cNvSpPr>
            <a:spLocks noGrp="1"/>
          </p:cNvSpPr>
          <p:nvPr>
            <p:ph idx="1"/>
          </p:nvPr>
        </p:nvSpPr>
        <p:spPr/>
        <p:txBody>
          <a:bodyPr/>
          <a:lstStyle/>
          <a:p>
            <a:r>
              <a:rPr lang="it-IT" dirty="0"/>
              <a:t>Modificando la geometria interna degli elementi dei transistor dentro ai CHIP</a:t>
            </a:r>
          </a:p>
          <a:p>
            <a:r>
              <a:rPr lang="it-IT" dirty="0"/>
              <a:t>Modificando il processo di fabbricazione del silicio</a:t>
            </a:r>
          </a:p>
          <a:p>
            <a:r>
              <a:rPr lang="it-IT" dirty="0"/>
              <a:t>Migliorando il design circuitale con delle tecniche particolari che rendono il circuito </a:t>
            </a:r>
            <a:r>
              <a:rPr lang="it-IT" dirty="0" err="1"/>
              <a:t>rad-tolerant</a:t>
            </a:r>
            <a:r>
              <a:rPr lang="it-IT" dirty="0"/>
              <a:t>. Una di queste è la TMR (Triple Modular </a:t>
            </a:r>
            <a:r>
              <a:rPr lang="it-IT" dirty="0" err="1"/>
              <a:t>Redundancy</a:t>
            </a:r>
            <a:r>
              <a:rPr lang="it-IT" dirty="0"/>
              <a:t>):</a:t>
            </a:r>
          </a:p>
        </p:txBody>
      </p:sp>
      <p:sp>
        <p:nvSpPr>
          <p:cNvPr id="4" name="Segnaposto data 3">
            <a:extLst>
              <a:ext uri="{FF2B5EF4-FFF2-40B4-BE49-F238E27FC236}">
                <a16:creationId xmlns:a16="http://schemas.microsoft.com/office/drawing/2014/main" id="{8F67EC67-BD3B-41B3-A153-58828C7B84F1}"/>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FD6AD187-425D-4F08-B5CE-573336EC628E}"/>
              </a:ext>
            </a:extLst>
          </p:cNvPr>
          <p:cNvSpPr>
            <a:spLocks noGrp="1"/>
          </p:cNvSpPr>
          <p:nvPr>
            <p:ph type="sldNum" sz="quarter" idx="12"/>
          </p:nvPr>
        </p:nvSpPr>
        <p:spPr/>
        <p:txBody>
          <a:bodyPr/>
          <a:lstStyle/>
          <a:p>
            <a:fld id="{23C76486-C2C4-4D7A-B39C-4A60E478F588}" type="slidenum">
              <a:rPr lang="it-IT" smtClean="0"/>
              <a:t>34</a:t>
            </a:fld>
            <a:endParaRPr lang="it-IT"/>
          </a:p>
        </p:txBody>
      </p:sp>
      <p:sp>
        <p:nvSpPr>
          <p:cNvPr id="6" name="Rectangle 2">
            <a:extLst>
              <a:ext uri="{FF2B5EF4-FFF2-40B4-BE49-F238E27FC236}">
                <a16:creationId xmlns:a16="http://schemas.microsoft.com/office/drawing/2014/main" id="{5CC6CF93-021D-46B4-943A-5356CE6F9F71}"/>
              </a:ext>
            </a:extLst>
          </p:cNvPr>
          <p:cNvSpPr>
            <a:spLocks noGrp="1" noChangeArrowheads="1"/>
          </p:cNvSpPr>
          <p:nvPr>
            <p:ph type="title"/>
          </p:nvPr>
        </p:nvSpPr>
        <p:spPr bwMode="auto">
          <a:xfrm>
            <a:off x="838200" y="365125"/>
            <a:ext cx="105156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Come mitigare gli effetti da radiazione nell’elettronica?</a:t>
            </a:r>
          </a:p>
        </p:txBody>
      </p:sp>
    </p:spTree>
    <p:extLst>
      <p:ext uri="{BB962C8B-B14F-4D97-AF65-F5344CB8AC3E}">
        <p14:creationId xmlns:p14="http://schemas.microsoft.com/office/powerpoint/2010/main" val="3353689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D6FDC4-F191-4071-879A-6C7D77502AC3}"/>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5DB9D82D-E434-421E-BE4D-B62077CE554F}"/>
              </a:ext>
            </a:extLst>
          </p:cNvPr>
          <p:cNvSpPr>
            <a:spLocks noGrp="1"/>
          </p:cNvSpPr>
          <p:nvPr>
            <p:ph idx="1"/>
          </p:nvPr>
        </p:nvSpPr>
        <p:spPr/>
        <p:txBody>
          <a:bodyPr/>
          <a:lstStyle/>
          <a:p>
            <a:endParaRPr lang="it-IT"/>
          </a:p>
        </p:txBody>
      </p:sp>
      <p:sp>
        <p:nvSpPr>
          <p:cNvPr id="4" name="Segnaposto data 3">
            <a:extLst>
              <a:ext uri="{FF2B5EF4-FFF2-40B4-BE49-F238E27FC236}">
                <a16:creationId xmlns:a16="http://schemas.microsoft.com/office/drawing/2014/main" id="{8A714DFB-557B-4EB9-B6F9-48089DDB2F15}"/>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19B0D7F3-35B6-46EB-9965-2089B2BE4EC5}"/>
              </a:ext>
            </a:extLst>
          </p:cNvPr>
          <p:cNvSpPr>
            <a:spLocks noGrp="1"/>
          </p:cNvSpPr>
          <p:nvPr>
            <p:ph type="sldNum" sz="quarter" idx="12"/>
          </p:nvPr>
        </p:nvSpPr>
        <p:spPr/>
        <p:txBody>
          <a:bodyPr/>
          <a:lstStyle/>
          <a:p>
            <a:fld id="{23C76486-C2C4-4D7A-B39C-4A60E478F588}" type="slidenum">
              <a:rPr lang="it-IT" smtClean="0"/>
              <a:t>35</a:t>
            </a:fld>
            <a:endParaRPr lang="it-IT"/>
          </a:p>
        </p:txBody>
      </p:sp>
      <p:pic>
        <p:nvPicPr>
          <p:cNvPr id="7" name="Immagine 6">
            <a:extLst>
              <a:ext uri="{FF2B5EF4-FFF2-40B4-BE49-F238E27FC236}">
                <a16:creationId xmlns:a16="http://schemas.microsoft.com/office/drawing/2014/main" id="{A86CE3E3-C3F3-4BD5-9117-2D2B45B8A46C}"/>
              </a:ext>
            </a:extLst>
          </p:cNvPr>
          <p:cNvPicPr>
            <a:picLocks noChangeAspect="1"/>
          </p:cNvPicPr>
          <p:nvPr/>
        </p:nvPicPr>
        <p:blipFill>
          <a:blip r:embed="rId2"/>
          <a:stretch>
            <a:fillRect/>
          </a:stretch>
        </p:blipFill>
        <p:spPr>
          <a:xfrm>
            <a:off x="636499" y="0"/>
            <a:ext cx="8769246" cy="6858000"/>
          </a:xfrm>
          <a:prstGeom prst="rect">
            <a:avLst/>
          </a:prstGeom>
        </p:spPr>
      </p:pic>
      <p:sp>
        <p:nvSpPr>
          <p:cNvPr id="8" name="Rettangolo 7">
            <a:extLst>
              <a:ext uri="{FF2B5EF4-FFF2-40B4-BE49-F238E27FC236}">
                <a16:creationId xmlns:a16="http://schemas.microsoft.com/office/drawing/2014/main" id="{DB1E1DB3-2EC2-4DDB-895E-FD7423AFD5C8}"/>
              </a:ext>
            </a:extLst>
          </p:cNvPr>
          <p:cNvSpPr/>
          <p:nvPr/>
        </p:nvSpPr>
        <p:spPr>
          <a:xfrm>
            <a:off x="8691612" y="6492875"/>
            <a:ext cx="1212783"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61E7F1F4-5CD1-40E5-A5C9-5F1A84D12620}"/>
              </a:ext>
            </a:extLst>
          </p:cNvPr>
          <p:cNvSpPr/>
          <p:nvPr/>
        </p:nvSpPr>
        <p:spPr>
          <a:xfrm>
            <a:off x="1573472" y="76874"/>
            <a:ext cx="6656128" cy="538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05361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r>
              <a:rPr lang="it-IT" dirty="0"/>
              <a:t>Che succede all’accensione?</a:t>
            </a:r>
          </a:p>
        </p:txBody>
      </p:sp>
      <p:sp>
        <p:nvSpPr>
          <p:cNvPr id="4" name="Rectangle 2"/>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SRAM </a:t>
            </a:r>
            <a:r>
              <a:rPr lang="it-IT" altLang="it-IT" dirty="0" err="1"/>
              <a:t>based</a:t>
            </a:r>
            <a:r>
              <a:rPr lang="it-IT" altLang="it-IT" dirty="0"/>
              <a:t> FPGA </a:t>
            </a:r>
            <a:r>
              <a:rPr lang="it-IT" altLang="it-IT" dirty="0">
                <a:solidFill>
                  <a:srgbClr val="FF0000"/>
                </a:solidFill>
              </a:rPr>
              <a:t>@ power up</a:t>
            </a:r>
          </a:p>
        </p:txBody>
      </p:sp>
      <p:pic>
        <p:nvPicPr>
          <p:cNvPr id="7" name="Immagine 6">
            <a:extLst>
              <a:ext uri="{FF2B5EF4-FFF2-40B4-BE49-F238E27FC236}">
                <a16:creationId xmlns:a16="http://schemas.microsoft.com/office/drawing/2014/main" id="{DD16E9B1-4517-44C8-9331-9C7F6C8209BE}"/>
              </a:ext>
            </a:extLst>
          </p:cNvPr>
          <p:cNvPicPr>
            <a:picLocks noChangeAspect="1"/>
          </p:cNvPicPr>
          <p:nvPr/>
        </p:nvPicPr>
        <p:blipFill>
          <a:blip r:embed="rId2"/>
          <a:stretch>
            <a:fillRect/>
          </a:stretch>
        </p:blipFill>
        <p:spPr>
          <a:xfrm>
            <a:off x="5027093" y="2457450"/>
            <a:ext cx="7095287" cy="2557312"/>
          </a:xfrm>
          <a:prstGeom prst="rect">
            <a:avLst/>
          </a:prstGeom>
        </p:spPr>
      </p:pic>
      <p:grpSp>
        <p:nvGrpSpPr>
          <p:cNvPr id="17" name="Gruppo 16">
            <a:extLst>
              <a:ext uri="{FF2B5EF4-FFF2-40B4-BE49-F238E27FC236}">
                <a16:creationId xmlns:a16="http://schemas.microsoft.com/office/drawing/2014/main" id="{4451CB9E-56B8-4856-90A9-5B84A3F7748B}"/>
              </a:ext>
            </a:extLst>
          </p:cNvPr>
          <p:cNvGrpSpPr/>
          <p:nvPr/>
        </p:nvGrpSpPr>
        <p:grpSpPr>
          <a:xfrm>
            <a:off x="5816311" y="4869106"/>
            <a:ext cx="1215828" cy="1358860"/>
            <a:chOff x="5816311" y="4869106"/>
            <a:chExt cx="1215828" cy="1358860"/>
          </a:xfrm>
        </p:grpSpPr>
        <p:cxnSp>
          <p:nvCxnSpPr>
            <p:cNvPr id="9" name="Connettore 2 8">
              <a:extLst>
                <a:ext uri="{FF2B5EF4-FFF2-40B4-BE49-F238E27FC236}">
                  <a16:creationId xmlns:a16="http://schemas.microsoft.com/office/drawing/2014/main" id="{4E695B83-B511-4E6D-9D02-972E7854C04A}"/>
                </a:ext>
              </a:extLst>
            </p:cNvPr>
            <p:cNvCxnSpPr>
              <a:cxnSpLocks/>
            </p:cNvCxnSpPr>
            <p:nvPr/>
          </p:nvCxnSpPr>
          <p:spPr>
            <a:xfrm flipV="1">
              <a:off x="6424225" y="4869106"/>
              <a:ext cx="0" cy="9895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86EB1B13-EC0B-42DF-8249-A4F03BEAC41C}"/>
                </a:ext>
              </a:extLst>
            </p:cNvPr>
            <p:cNvSpPr txBox="1"/>
            <p:nvPr/>
          </p:nvSpPr>
          <p:spPr>
            <a:xfrm>
              <a:off x="5816311" y="5858634"/>
              <a:ext cx="1215828" cy="369332"/>
            </a:xfrm>
            <a:prstGeom prst="rect">
              <a:avLst/>
            </a:prstGeom>
            <a:noFill/>
          </p:spPr>
          <p:txBody>
            <a:bodyPr wrap="square">
              <a:spAutoFit/>
            </a:bodyPr>
            <a:lstStyle/>
            <a:p>
              <a:pPr algn="ctr"/>
              <a:r>
                <a:rPr lang="it-IT" altLang="it-IT" dirty="0">
                  <a:solidFill>
                    <a:srgbClr val="FF0000"/>
                  </a:solidFill>
                </a:rPr>
                <a:t>Power up</a:t>
              </a:r>
              <a:endParaRPr lang="it-IT" dirty="0"/>
            </a:p>
          </p:txBody>
        </p:sp>
      </p:grpSp>
      <p:grpSp>
        <p:nvGrpSpPr>
          <p:cNvPr id="18" name="Gruppo 17">
            <a:extLst>
              <a:ext uri="{FF2B5EF4-FFF2-40B4-BE49-F238E27FC236}">
                <a16:creationId xmlns:a16="http://schemas.microsoft.com/office/drawing/2014/main" id="{EB9EF4FB-C83F-4D79-91FF-392183AE26FA}"/>
              </a:ext>
            </a:extLst>
          </p:cNvPr>
          <p:cNvGrpSpPr/>
          <p:nvPr/>
        </p:nvGrpSpPr>
        <p:grpSpPr>
          <a:xfrm>
            <a:off x="8112031" y="5002769"/>
            <a:ext cx="1497857" cy="1317433"/>
            <a:chOff x="8112031" y="5002769"/>
            <a:chExt cx="1497857" cy="1317433"/>
          </a:xfrm>
        </p:grpSpPr>
        <p:cxnSp>
          <p:nvCxnSpPr>
            <p:cNvPr id="13" name="Connettore 2 12">
              <a:extLst>
                <a:ext uri="{FF2B5EF4-FFF2-40B4-BE49-F238E27FC236}">
                  <a16:creationId xmlns:a16="http://schemas.microsoft.com/office/drawing/2014/main" id="{BC7EC405-ECC7-4079-BCBB-E865EE2512C1}"/>
                </a:ext>
              </a:extLst>
            </p:cNvPr>
            <p:cNvCxnSpPr>
              <a:cxnSpLocks/>
            </p:cNvCxnSpPr>
            <p:nvPr/>
          </p:nvCxnSpPr>
          <p:spPr>
            <a:xfrm flipV="1">
              <a:off x="8860960" y="5002769"/>
              <a:ext cx="0" cy="9895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FFF7C828-534B-416F-994D-CBFD57AA6841}"/>
                </a:ext>
              </a:extLst>
            </p:cNvPr>
            <p:cNvSpPr txBox="1"/>
            <p:nvPr/>
          </p:nvSpPr>
          <p:spPr>
            <a:xfrm>
              <a:off x="8112031" y="5950870"/>
              <a:ext cx="1497857" cy="369332"/>
            </a:xfrm>
            <a:prstGeom prst="rect">
              <a:avLst/>
            </a:prstGeom>
            <a:noFill/>
          </p:spPr>
          <p:txBody>
            <a:bodyPr wrap="square">
              <a:spAutoFit/>
            </a:bodyPr>
            <a:lstStyle/>
            <a:p>
              <a:pPr algn="ctr"/>
              <a:r>
                <a:rPr lang="it-IT" altLang="it-IT" dirty="0">
                  <a:solidFill>
                    <a:srgbClr val="FF0000"/>
                  </a:solidFill>
                </a:rPr>
                <a:t>Programming</a:t>
              </a:r>
              <a:endParaRPr lang="it-IT" dirty="0"/>
            </a:p>
          </p:txBody>
        </p:sp>
      </p:grpSp>
      <p:grpSp>
        <p:nvGrpSpPr>
          <p:cNvPr id="19" name="Gruppo 18">
            <a:extLst>
              <a:ext uri="{FF2B5EF4-FFF2-40B4-BE49-F238E27FC236}">
                <a16:creationId xmlns:a16="http://schemas.microsoft.com/office/drawing/2014/main" id="{BE525D20-6D94-464D-8AD7-7EA151DE8569}"/>
              </a:ext>
            </a:extLst>
          </p:cNvPr>
          <p:cNvGrpSpPr/>
          <p:nvPr/>
        </p:nvGrpSpPr>
        <p:grpSpPr>
          <a:xfrm>
            <a:off x="10624523" y="5062396"/>
            <a:ext cx="1497857" cy="1635859"/>
            <a:chOff x="10624523" y="5062396"/>
            <a:chExt cx="1497857" cy="1635859"/>
          </a:xfrm>
        </p:grpSpPr>
        <p:cxnSp>
          <p:nvCxnSpPr>
            <p:cNvPr id="15" name="Connettore 2 14">
              <a:extLst>
                <a:ext uri="{FF2B5EF4-FFF2-40B4-BE49-F238E27FC236}">
                  <a16:creationId xmlns:a16="http://schemas.microsoft.com/office/drawing/2014/main" id="{4507C07A-F7FC-4948-A40C-706482FE40B2}"/>
                </a:ext>
              </a:extLst>
            </p:cNvPr>
            <p:cNvCxnSpPr>
              <a:cxnSpLocks/>
            </p:cNvCxnSpPr>
            <p:nvPr/>
          </p:nvCxnSpPr>
          <p:spPr>
            <a:xfrm flipV="1">
              <a:off x="11402336" y="5062396"/>
              <a:ext cx="0" cy="9895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C86B87AE-CA9E-4B0F-97CB-355E753AF3EE}"/>
                </a:ext>
              </a:extLst>
            </p:cNvPr>
            <p:cNvSpPr txBox="1"/>
            <p:nvPr/>
          </p:nvSpPr>
          <p:spPr>
            <a:xfrm>
              <a:off x="10624523" y="6051924"/>
              <a:ext cx="1497857" cy="646331"/>
            </a:xfrm>
            <a:prstGeom prst="rect">
              <a:avLst/>
            </a:prstGeom>
            <a:noFill/>
          </p:spPr>
          <p:txBody>
            <a:bodyPr wrap="square">
              <a:spAutoFit/>
            </a:bodyPr>
            <a:lstStyle/>
            <a:p>
              <a:pPr algn="ctr"/>
              <a:r>
                <a:rPr lang="it-IT" altLang="it-IT" dirty="0">
                  <a:solidFill>
                    <a:srgbClr val="FF0000"/>
                  </a:solidFill>
                </a:rPr>
                <a:t>End of Programming</a:t>
              </a:r>
              <a:endParaRPr lang="it-IT" dirty="0"/>
            </a:p>
          </p:txBody>
        </p:sp>
      </p:grpSp>
      <p:grpSp>
        <p:nvGrpSpPr>
          <p:cNvPr id="2" name="Gruppo 1">
            <a:extLst>
              <a:ext uri="{FF2B5EF4-FFF2-40B4-BE49-F238E27FC236}">
                <a16:creationId xmlns:a16="http://schemas.microsoft.com/office/drawing/2014/main" id="{2998284D-BE17-4F28-8273-93FC13683C8D}"/>
              </a:ext>
            </a:extLst>
          </p:cNvPr>
          <p:cNvGrpSpPr/>
          <p:nvPr/>
        </p:nvGrpSpPr>
        <p:grpSpPr>
          <a:xfrm>
            <a:off x="546507" y="2830400"/>
            <a:ext cx="4657725" cy="2847975"/>
            <a:chOff x="546507" y="2830400"/>
            <a:chExt cx="4657725" cy="2847975"/>
          </a:xfrm>
        </p:grpSpPr>
        <p:pic>
          <p:nvPicPr>
            <p:cNvPr id="5" name="Immagine 4">
              <a:extLst>
                <a:ext uri="{FF2B5EF4-FFF2-40B4-BE49-F238E27FC236}">
                  <a16:creationId xmlns:a16="http://schemas.microsoft.com/office/drawing/2014/main" id="{6DCCDBAB-A0CB-4BA8-9ECC-5863739904F5}"/>
                </a:ext>
              </a:extLst>
            </p:cNvPr>
            <p:cNvPicPr>
              <a:picLocks noChangeAspect="1"/>
            </p:cNvPicPr>
            <p:nvPr/>
          </p:nvPicPr>
          <p:blipFill>
            <a:blip r:embed="rId3"/>
            <a:stretch>
              <a:fillRect/>
            </a:stretch>
          </p:blipFill>
          <p:spPr>
            <a:xfrm>
              <a:off x="546507" y="2830400"/>
              <a:ext cx="4657725" cy="2847975"/>
            </a:xfrm>
            <a:prstGeom prst="rect">
              <a:avLst/>
            </a:prstGeom>
          </p:spPr>
        </p:pic>
        <p:sp>
          <p:nvSpPr>
            <p:cNvPr id="20" name="CasellaDiTesto 19">
              <a:extLst>
                <a:ext uri="{FF2B5EF4-FFF2-40B4-BE49-F238E27FC236}">
                  <a16:creationId xmlns:a16="http://schemas.microsoft.com/office/drawing/2014/main" id="{D9FEAB3B-98E2-4B27-A4C9-ADD305A49809}"/>
                </a:ext>
              </a:extLst>
            </p:cNvPr>
            <p:cNvSpPr txBox="1"/>
            <p:nvPr/>
          </p:nvSpPr>
          <p:spPr>
            <a:xfrm>
              <a:off x="1027688" y="3816628"/>
              <a:ext cx="793166" cy="369332"/>
            </a:xfrm>
            <a:prstGeom prst="rect">
              <a:avLst/>
            </a:prstGeom>
            <a:noFill/>
          </p:spPr>
          <p:txBody>
            <a:bodyPr wrap="none" rtlCol="0">
              <a:spAutoFit/>
            </a:bodyPr>
            <a:lstStyle/>
            <a:p>
              <a:r>
                <a:rPr lang="it-IT" b="1" dirty="0"/>
                <a:t>PROM</a:t>
              </a:r>
            </a:p>
          </p:txBody>
        </p:sp>
        <p:sp>
          <p:nvSpPr>
            <p:cNvPr id="21" name="CasellaDiTesto 20">
              <a:extLst>
                <a:ext uri="{FF2B5EF4-FFF2-40B4-BE49-F238E27FC236}">
                  <a16:creationId xmlns:a16="http://schemas.microsoft.com/office/drawing/2014/main" id="{00A881D2-EF03-4F68-AB71-E7321AD49DB2}"/>
                </a:ext>
              </a:extLst>
            </p:cNvPr>
            <p:cNvSpPr txBox="1"/>
            <p:nvPr/>
          </p:nvSpPr>
          <p:spPr>
            <a:xfrm>
              <a:off x="3456683" y="4567839"/>
              <a:ext cx="700833" cy="369332"/>
            </a:xfrm>
            <a:prstGeom prst="rect">
              <a:avLst/>
            </a:prstGeom>
            <a:noFill/>
          </p:spPr>
          <p:txBody>
            <a:bodyPr wrap="none" rtlCol="0">
              <a:spAutoFit/>
            </a:bodyPr>
            <a:lstStyle/>
            <a:p>
              <a:r>
                <a:rPr lang="it-IT" b="1" dirty="0"/>
                <a:t>FPGA</a:t>
              </a:r>
            </a:p>
          </p:txBody>
        </p:sp>
      </p:grpSp>
      <p:sp>
        <p:nvSpPr>
          <p:cNvPr id="22" name="Segnaposto data 21">
            <a:extLst>
              <a:ext uri="{FF2B5EF4-FFF2-40B4-BE49-F238E27FC236}">
                <a16:creationId xmlns:a16="http://schemas.microsoft.com/office/drawing/2014/main" id="{AC0B0D92-3D73-4D9D-805D-FC675F598192}"/>
              </a:ext>
            </a:extLst>
          </p:cNvPr>
          <p:cNvSpPr>
            <a:spLocks noGrp="1"/>
          </p:cNvSpPr>
          <p:nvPr>
            <p:ph type="dt" sz="half" idx="10"/>
          </p:nvPr>
        </p:nvSpPr>
        <p:spPr/>
        <p:txBody>
          <a:bodyPr/>
          <a:lstStyle/>
          <a:p>
            <a:fld id="{7EC85122-C31D-41D3-8564-9AD81419A12D}" type="datetime1">
              <a:rPr lang="it-IT" smtClean="0"/>
              <a:t>20/04/2023</a:t>
            </a:fld>
            <a:endParaRPr lang="it-IT"/>
          </a:p>
        </p:txBody>
      </p:sp>
      <p:sp>
        <p:nvSpPr>
          <p:cNvPr id="23" name="Segnaposto numero diapositiva 22">
            <a:extLst>
              <a:ext uri="{FF2B5EF4-FFF2-40B4-BE49-F238E27FC236}">
                <a16:creationId xmlns:a16="http://schemas.microsoft.com/office/drawing/2014/main" id="{EF6DEDBC-9A0A-49EB-9F58-FB25FFC53F0B}"/>
              </a:ext>
            </a:extLst>
          </p:cNvPr>
          <p:cNvSpPr>
            <a:spLocks noGrp="1"/>
          </p:cNvSpPr>
          <p:nvPr>
            <p:ph type="sldNum" sz="quarter" idx="12"/>
          </p:nvPr>
        </p:nvSpPr>
        <p:spPr/>
        <p:txBody>
          <a:bodyPr/>
          <a:lstStyle/>
          <a:p>
            <a:fld id="{23C76486-C2C4-4D7A-B39C-4A60E478F588}" type="slidenum">
              <a:rPr lang="it-IT" smtClean="0"/>
              <a:t>36</a:t>
            </a:fld>
            <a:endParaRPr lang="it-IT"/>
          </a:p>
        </p:txBody>
      </p:sp>
    </p:spTree>
    <p:extLst>
      <p:ext uri="{BB962C8B-B14F-4D97-AF65-F5344CB8AC3E}">
        <p14:creationId xmlns:p14="http://schemas.microsoft.com/office/powerpoint/2010/main" val="6414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ormAutofit/>
          </a:bodyPr>
          <a:lstStyle/>
          <a:p>
            <a:r>
              <a:rPr lang="it-IT" dirty="0"/>
              <a:t>Che succede all’accensione?</a:t>
            </a:r>
          </a:p>
          <a:p>
            <a:r>
              <a:rPr lang="it-IT" dirty="0"/>
              <a:t>NON è necessario che qualcuno o qualcosa fornisca una programmazione all’FPGA. Sono immediatamente operative</a:t>
            </a:r>
          </a:p>
        </p:txBody>
      </p:sp>
      <p:sp>
        <p:nvSpPr>
          <p:cNvPr id="4" name="Rectangle 2"/>
          <p:cNvSpPr>
            <a:spLocks noGrp="1" noChangeArrowheads="1"/>
          </p:cNvSpPr>
          <p:nvPr/>
        </p:nvSpPr>
        <p:spPr bwMode="auto">
          <a:xfrm>
            <a:off x="328245" y="423129"/>
            <a:ext cx="9511669"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(FUSE/ANTIFUSE/FLASH) </a:t>
            </a:r>
            <a:r>
              <a:rPr lang="it-IT" altLang="it-IT" dirty="0" err="1"/>
              <a:t>based</a:t>
            </a:r>
            <a:r>
              <a:rPr lang="it-IT" altLang="it-IT" dirty="0"/>
              <a:t>  FPGA </a:t>
            </a:r>
            <a:r>
              <a:rPr lang="it-IT" altLang="it-IT" dirty="0">
                <a:solidFill>
                  <a:srgbClr val="FF0000"/>
                </a:solidFill>
              </a:rPr>
              <a:t>@ power up</a:t>
            </a:r>
          </a:p>
        </p:txBody>
      </p:sp>
      <p:pic>
        <p:nvPicPr>
          <p:cNvPr id="2" name="Immagine 1"/>
          <p:cNvPicPr>
            <a:picLocks noChangeAspect="1"/>
          </p:cNvPicPr>
          <p:nvPr/>
        </p:nvPicPr>
        <p:blipFill>
          <a:blip r:embed="rId2"/>
          <a:stretch>
            <a:fillRect/>
          </a:stretch>
        </p:blipFill>
        <p:spPr>
          <a:xfrm rot="5400000">
            <a:off x="812555" y="3760544"/>
            <a:ext cx="2876550" cy="2314575"/>
          </a:xfrm>
          <a:prstGeom prst="rect">
            <a:avLst/>
          </a:prstGeom>
        </p:spPr>
      </p:pic>
      <p:sp>
        <p:nvSpPr>
          <p:cNvPr id="5" name="Segnaposto data 4">
            <a:extLst>
              <a:ext uri="{FF2B5EF4-FFF2-40B4-BE49-F238E27FC236}">
                <a16:creationId xmlns:a16="http://schemas.microsoft.com/office/drawing/2014/main" id="{F95F2609-FBD3-4D00-BCE6-29AAD88E5042}"/>
              </a:ext>
            </a:extLst>
          </p:cNvPr>
          <p:cNvSpPr>
            <a:spLocks noGrp="1"/>
          </p:cNvSpPr>
          <p:nvPr>
            <p:ph type="dt" sz="half" idx="10"/>
          </p:nvPr>
        </p:nvSpPr>
        <p:spPr/>
        <p:txBody>
          <a:bodyPr/>
          <a:lstStyle/>
          <a:p>
            <a:fld id="{071BDC3D-466A-4262-8149-0D3456B4CE90}" type="datetime1">
              <a:rPr lang="it-IT" smtClean="0"/>
              <a:t>20/04/2023</a:t>
            </a:fld>
            <a:endParaRPr lang="it-IT"/>
          </a:p>
        </p:txBody>
      </p:sp>
      <p:sp>
        <p:nvSpPr>
          <p:cNvPr id="6" name="Segnaposto numero diapositiva 5">
            <a:extLst>
              <a:ext uri="{FF2B5EF4-FFF2-40B4-BE49-F238E27FC236}">
                <a16:creationId xmlns:a16="http://schemas.microsoft.com/office/drawing/2014/main" id="{C2A9CD91-FBAB-44C2-ABAA-B380A7F655A1}"/>
              </a:ext>
            </a:extLst>
          </p:cNvPr>
          <p:cNvSpPr>
            <a:spLocks noGrp="1"/>
          </p:cNvSpPr>
          <p:nvPr>
            <p:ph type="sldNum" sz="quarter" idx="12"/>
          </p:nvPr>
        </p:nvSpPr>
        <p:spPr/>
        <p:txBody>
          <a:bodyPr/>
          <a:lstStyle/>
          <a:p>
            <a:fld id="{23C76486-C2C4-4D7A-B39C-4A60E478F588}" type="slidenum">
              <a:rPr lang="it-IT" smtClean="0"/>
              <a:t>37</a:t>
            </a:fld>
            <a:endParaRPr lang="it-IT"/>
          </a:p>
        </p:txBody>
      </p:sp>
      <p:grpSp>
        <p:nvGrpSpPr>
          <p:cNvPr id="10" name="Gruppo 9">
            <a:extLst>
              <a:ext uri="{FF2B5EF4-FFF2-40B4-BE49-F238E27FC236}">
                <a16:creationId xmlns:a16="http://schemas.microsoft.com/office/drawing/2014/main" id="{595E1E93-18DA-41A1-B1D7-04BFE3A41292}"/>
              </a:ext>
            </a:extLst>
          </p:cNvPr>
          <p:cNvGrpSpPr/>
          <p:nvPr/>
        </p:nvGrpSpPr>
        <p:grpSpPr>
          <a:xfrm>
            <a:off x="5721364" y="4237740"/>
            <a:ext cx="3743325" cy="1781175"/>
            <a:chOff x="5721364" y="4237740"/>
            <a:chExt cx="3743325" cy="1781175"/>
          </a:xfrm>
        </p:grpSpPr>
        <p:pic>
          <p:nvPicPr>
            <p:cNvPr id="8" name="Immagine 7">
              <a:extLst>
                <a:ext uri="{FF2B5EF4-FFF2-40B4-BE49-F238E27FC236}">
                  <a16:creationId xmlns:a16="http://schemas.microsoft.com/office/drawing/2014/main" id="{8C4D3B4F-1866-4A72-A7CE-49C9D66DAC6E}"/>
                </a:ext>
              </a:extLst>
            </p:cNvPr>
            <p:cNvPicPr>
              <a:picLocks noChangeAspect="1"/>
            </p:cNvPicPr>
            <p:nvPr/>
          </p:nvPicPr>
          <p:blipFill>
            <a:blip r:embed="rId3"/>
            <a:stretch>
              <a:fillRect/>
            </a:stretch>
          </p:blipFill>
          <p:spPr>
            <a:xfrm>
              <a:off x="5721364" y="4237740"/>
              <a:ext cx="3743325" cy="1781175"/>
            </a:xfrm>
            <a:prstGeom prst="rect">
              <a:avLst/>
            </a:prstGeom>
          </p:spPr>
        </p:pic>
        <p:sp>
          <p:nvSpPr>
            <p:cNvPr id="9" name="Ovale 8">
              <a:extLst>
                <a:ext uri="{FF2B5EF4-FFF2-40B4-BE49-F238E27FC236}">
                  <a16:creationId xmlns:a16="http://schemas.microsoft.com/office/drawing/2014/main" id="{4F4D5052-BBAE-4A7A-8DA7-F7BD44426763}"/>
                </a:ext>
              </a:extLst>
            </p:cNvPr>
            <p:cNvSpPr/>
            <p:nvPr/>
          </p:nvSpPr>
          <p:spPr>
            <a:xfrm>
              <a:off x="8148679" y="4774131"/>
              <a:ext cx="1229989" cy="7527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205853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Come caricare il Firmware?</a:t>
            </a:r>
          </a:p>
        </p:txBody>
      </p:sp>
      <p:sp>
        <p:nvSpPr>
          <p:cNvPr id="4" name="Segnaposto data 3">
            <a:extLst>
              <a:ext uri="{FF2B5EF4-FFF2-40B4-BE49-F238E27FC236}">
                <a16:creationId xmlns:a16="http://schemas.microsoft.com/office/drawing/2014/main" id="{B1D2C7BB-88F9-4AD4-9B0F-9BECAE0D26E0}"/>
              </a:ext>
            </a:extLst>
          </p:cNvPr>
          <p:cNvSpPr>
            <a:spLocks noGrp="1"/>
          </p:cNvSpPr>
          <p:nvPr>
            <p:ph type="dt" sz="half" idx="10"/>
          </p:nvPr>
        </p:nvSpPr>
        <p:spPr/>
        <p:txBody>
          <a:bodyPr/>
          <a:lstStyle/>
          <a:p>
            <a:fld id="{6C6DEDCB-8E90-4B94-8436-744FE7E79778}" type="datetime1">
              <a:rPr lang="it-IT" smtClean="0"/>
              <a:t>20/04/2023</a:t>
            </a:fld>
            <a:endParaRPr lang="it-IT"/>
          </a:p>
        </p:txBody>
      </p:sp>
      <p:sp>
        <p:nvSpPr>
          <p:cNvPr id="5" name="Segnaposto numero diapositiva 4">
            <a:extLst>
              <a:ext uri="{FF2B5EF4-FFF2-40B4-BE49-F238E27FC236}">
                <a16:creationId xmlns:a16="http://schemas.microsoft.com/office/drawing/2014/main" id="{EA8717D8-BA69-42ED-8E61-392460187210}"/>
              </a:ext>
            </a:extLst>
          </p:cNvPr>
          <p:cNvSpPr>
            <a:spLocks noGrp="1"/>
          </p:cNvSpPr>
          <p:nvPr>
            <p:ph type="sldNum" sz="quarter" idx="12"/>
          </p:nvPr>
        </p:nvSpPr>
        <p:spPr/>
        <p:txBody>
          <a:bodyPr/>
          <a:lstStyle/>
          <a:p>
            <a:fld id="{23C76486-C2C4-4D7A-B39C-4A60E478F588}" type="slidenum">
              <a:rPr lang="it-IT" smtClean="0"/>
              <a:t>38</a:t>
            </a:fld>
            <a:endParaRPr lang="it-IT"/>
          </a:p>
        </p:txBody>
      </p:sp>
      <p:sp>
        <p:nvSpPr>
          <p:cNvPr id="6" name="Segnaposto contenuto 2">
            <a:extLst>
              <a:ext uri="{FF2B5EF4-FFF2-40B4-BE49-F238E27FC236}">
                <a16:creationId xmlns:a16="http://schemas.microsoft.com/office/drawing/2014/main" id="{F569B730-C850-436C-9A49-3D5164629899}"/>
              </a:ext>
            </a:extLst>
          </p:cNvPr>
          <p:cNvSpPr txBox="1">
            <a:spLocks/>
          </p:cNvSpPr>
          <p:nvPr/>
        </p:nvSpPr>
        <p:spPr>
          <a:xfrm>
            <a:off x="7011957" y="1583266"/>
            <a:ext cx="4470850" cy="13255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ltLang="it-IT" sz="1800" dirty="0"/>
              <a:t>Il firmware viene caricato dentro alle logiche programmabili tramite delle porte ausiliarie. </a:t>
            </a:r>
          </a:p>
          <a:p>
            <a:r>
              <a:rPr lang="it-IT" altLang="it-IT" sz="1800" dirty="0"/>
              <a:t>La principale di cui vi voglio parlare è la porta JTAG</a:t>
            </a:r>
            <a:endParaRPr lang="it-IT" altLang="it-IT" sz="1800" b="1" dirty="0"/>
          </a:p>
        </p:txBody>
      </p:sp>
      <p:pic>
        <p:nvPicPr>
          <p:cNvPr id="8" name="Immagine 7">
            <a:extLst>
              <a:ext uri="{FF2B5EF4-FFF2-40B4-BE49-F238E27FC236}">
                <a16:creationId xmlns:a16="http://schemas.microsoft.com/office/drawing/2014/main" id="{C6795DC6-4339-4DD4-8ECA-0330BF0122A3}"/>
              </a:ext>
            </a:extLst>
          </p:cNvPr>
          <p:cNvPicPr>
            <a:picLocks noChangeAspect="1"/>
          </p:cNvPicPr>
          <p:nvPr/>
        </p:nvPicPr>
        <p:blipFill>
          <a:blip r:embed="rId2"/>
          <a:stretch>
            <a:fillRect/>
          </a:stretch>
        </p:blipFill>
        <p:spPr>
          <a:xfrm>
            <a:off x="967207" y="1583266"/>
            <a:ext cx="4908241" cy="2151652"/>
          </a:xfrm>
          <a:prstGeom prst="rect">
            <a:avLst/>
          </a:prstGeom>
        </p:spPr>
      </p:pic>
      <p:sp>
        <p:nvSpPr>
          <p:cNvPr id="10" name="Segnaposto contenuto 2">
            <a:extLst>
              <a:ext uri="{FF2B5EF4-FFF2-40B4-BE49-F238E27FC236}">
                <a16:creationId xmlns:a16="http://schemas.microsoft.com/office/drawing/2014/main" id="{B787E553-5B6B-4071-8CA4-BCB1572E8200}"/>
              </a:ext>
            </a:extLst>
          </p:cNvPr>
          <p:cNvSpPr txBox="1">
            <a:spLocks/>
          </p:cNvSpPr>
          <p:nvPr/>
        </p:nvSpPr>
        <p:spPr>
          <a:xfrm>
            <a:off x="4226948" y="5213350"/>
            <a:ext cx="4470850" cy="13255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altLang="it-IT" sz="2400" b="1" dirty="0"/>
              <a:t>Vediamo nel dettaglio:</a:t>
            </a:r>
          </a:p>
        </p:txBody>
      </p:sp>
    </p:spTree>
    <p:extLst>
      <p:ext uri="{BB962C8B-B14F-4D97-AF65-F5344CB8AC3E}">
        <p14:creationId xmlns:p14="http://schemas.microsoft.com/office/powerpoint/2010/main" val="219705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10005" y="348676"/>
            <a:ext cx="8930951" cy="1325563"/>
          </a:xfrm>
        </p:spPr>
        <p:txBody>
          <a:bodyPr>
            <a:normAutofit/>
          </a:bodyPr>
          <a:lstStyle/>
          <a:p>
            <a:r>
              <a:rPr lang="it-IT" sz="3600" dirty="0">
                <a:latin typeface="Arial Black" panose="020B0A04020102020204" pitchFamily="34" charset="0"/>
              </a:rPr>
              <a:t>JTAG (Joint Action Test  Group)</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56" y="1510134"/>
            <a:ext cx="3878424" cy="4980078"/>
          </a:xfrm>
          <a:prstGeom prst="rect">
            <a:avLst/>
          </a:prstGeom>
        </p:spPr>
      </p:pic>
      <p:sp>
        <p:nvSpPr>
          <p:cNvPr id="9" name="CasellaDiTesto 8"/>
          <p:cNvSpPr txBox="1"/>
          <p:nvPr/>
        </p:nvSpPr>
        <p:spPr>
          <a:xfrm>
            <a:off x="216302" y="5567423"/>
            <a:ext cx="2668038" cy="369332"/>
          </a:xfrm>
          <a:prstGeom prst="rect">
            <a:avLst/>
          </a:prstGeom>
          <a:noFill/>
        </p:spPr>
        <p:txBody>
          <a:bodyPr wrap="none" rtlCol="0">
            <a:spAutoFit/>
          </a:bodyPr>
          <a:lstStyle/>
          <a:p>
            <a:r>
              <a:rPr lang="it-IT" b="1" dirty="0">
                <a:solidFill>
                  <a:srgbClr val="FF0000"/>
                </a:solidFill>
              </a:rPr>
              <a:t>Porta JTAG (4 linee seriali)</a:t>
            </a:r>
          </a:p>
        </p:txBody>
      </p:sp>
      <p:cxnSp>
        <p:nvCxnSpPr>
          <p:cNvPr id="11" name="Connettore 2 10"/>
          <p:cNvCxnSpPr/>
          <p:nvPr/>
        </p:nvCxnSpPr>
        <p:spPr>
          <a:xfrm>
            <a:off x="1510005" y="5936755"/>
            <a:ext cx="1279494" cy="3482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po 16">
            <a:extLst>
              <a:ext uri="{FF2B5EF4-FFF2-40B4-BE49-F238E27FC236}">
                <a16:creationId xmlns:a16="http://schemas.microsoft.com/office/drawing/2014/main" id="{11B9D909-C294-4483-92B0-BA0B905DFB1F}"/>
              </a:ext>
            </a:extLst>
          </p:cNvPr>
          <p:cNvGrpSpPr/>
          <p:nvPr/>
        </p:nvGrpSpPr>
        <p:grpSpPr>
          <a:xfrm>
            <a:off x="6667923" y="1510134"/>
            <a:ext cx="3643676" cy="1569661"/>
            <a:chOff x="6898511" y="2824426"/>
            <a:chExt cx="3643676" cy="1569661"/>
          </a:xfrm>
        </p:grpSpPr>
        <p:sp>
          <p:nvSpPr>
            <p:cNvPr id="12" name="CasellaDiTesto 11"/>
            <p:cNvSpPr txBox="1"/>
            <p:nvPr/>
          </p:nvSpPr>
          <p:spPr>
            <a:xfrm>
              <a:off x="7477245" y="3193758"/>
              <a:ext cx="3064942" cy="1200329"/>
            </a:xfrm>
            <a:prstGeom prst="rect">
              <a:avLst/>
            </a:prstGeom>
            <a:noFill/>
          </p:spPr>
          <p:txBody>
            <a:bodyPr wrap="none" rtlCol="0">
              <a:spAutoFit/>
            </a:bodyPr>
            <a:lstStyle/>
            <a:p>
              <a:pPr marL="342900" indent="-342900">
                <a:buFont typeface="+mj-lt"/>
                <a:buAutoNum type="arabicPeriod"/>
              </a:pPr>
              <a:r>
                <a:rPr lang="it-IT" dirty="0">
                  <a:latin typeface="Arial Black" panose="020B0A04020102020204" pitchFamily="34" charset="0"/>
                </a:rPr>
                <a:t>TAP Port</a:t>
              </a:r>
            </a:p>
            <a:p>
              <a:pPr marL="342900" indent="-342900">
                <a:buFont typeface="+mj-lt"/>
                <a:buAutoNum type="arabicPeriod"/>
              </a:pPr>
              <a:r>
                <a:rPr lang="it-IT" dirty="0">
                  <a:latin typeface="Arial Black" panose="020B0A04020102020204" pitchFamily="34" charset="0"/>
                </a:rPr>
                <a:t>Data </a:t>
              </a:r>
              <a:r>
                <a:rPr lang="it-IT" dirty="0" err="1">
                  <a:latin typeface="Arial Black" panose="020B0A04020102020204" pitchFamily="34" charset="0"/>
                </a:rPr>
                <a:t>registers</a:t>
              </a:r>
              <a:endParaRPr lang="it-IT" dirty="0">
                <a:latin typeface="Arial Black" panose="020B0A04020102020204" pitchFamily="34" charset="0"/>
              </a:endParaRPr>
            </a:p>
            <a:p>
              <a:pPr marL="342900" indent="-342900">
                <a:buFont typeface="+mj-lt"/>
                <a:buAutoNum type="arabicPeriod"/>
              </a:pPr>
              <a:r>
                <a:rPr lang="it-IT" dirty="0" err="1">
                  <a:latin typeface="Arial Black" panose="020B0A04020102020204" pitchFamily="34" charset="0"/>
                </a:rPr>
                <a:t>Instruction</a:t>
              </a:r>
              <a:r>
                <a:rPr lang="it-IT" dirty="0">
                  <a:latin typeface="Arial Black" panose="020B0A04020102020204" pitchFamily="34" charset="0"/>
                </a:rPr>
                <a:t> </a:t>
              </a:r>
              <a:r>
                <a:rPr lang="it-IT" dirty="0" err="1">
                  <a:latin typeface="Arial Black" panose="020B0A04020102020204" pitchFamily="34" charset="0"/>
                </a:rPr>
                <a:t>Register</a:t>
              </a:r>
              <a:endParaRPr lang="it-IT" dirty="0">
                <a:latin typeface="Arial Black" panose="020B0A04020102020204" pitchFamily="34" charset="0"/>
              </a:endParaRPr>
            </a:p>
            <a:p>
              <a:pPr marL="342900" indent="-342900">
                <a:buFont typeface="+mj-lt"/>
                <a:buAutoNum type="arabicPeriod"/>
              </a:pPr>
              <a:r>
                <a:rPr lang="it-IT" dirty="0">
                  <a:latin typeface="Arial Black" panose="020B0A04020102020204" pitchFamily="34" charset="0"/>
                </a:rPr>
                <a:t>TAP Controller</a:t>
              </a:r>
            </a:p>
          </p:txBody>
        </p:sp>
        <p:sp>
          <p:nvSpPr>
            <p:cNvPr id="13" name="CasellaDiTesto 12"/>
            <p:cNvSpPr txBox="1"/>
            <p:nvPr/>
          </p:nvSpPr>
          <p:spPr>
            <a:xfrm>
              <a:off x="6898511" y="2824426"/>
              <a:ext cx="1641668" cy="369332"/>
            </a:xfrm>
            <a:prstGeom prst="rect">
              <a:avLst/>
            </a:prstGeom>
            <a:noFill/>
          </p:spPr>
          <p:txBody>
            <a:bodyPr wrap="none" rtlCol="0">
              <a:spAutoFit/>
            </a:bodyPr>
            <a:lstStyle/>
            <a:p>
              <a:r>
                <a:rPr lang="it-IT" b="1" dirty="0">
                  <a:latin typeface="Arial Black" panose="020B0A04020102020204" pitchFamily="34" charset="0"/>
                </a:rPr>
                <a:t>Ingredienti:</a:t>
              </a:r>
            </a:p>
          </p:txBody>
        </p:sp>
      </p:grpSp>
      <p:sp>
        <p:nvSpPr>
          <p:cNvPr id="7" name="Segnaposto numero diapositiva 6"/>
          <p:cNvSpPr>
            <a:spLocks noGrp="1"/>
          </p:cNvSpPr>
          <p:nvPr>
            <p:ph type="sldNum" sz="quarter" idx="12"/>
          </p:nvPr>
        </p:nvSpPr>
        <p:spPr/>
        <p:txBody>
          <a:bodyPr/>
          <a:lstStyle/>
          <a:p>
            <a:fld id="{1F98A442-56E4-4677-AFB8-10BD08E33475}" type="slidenum">
              <a:rPr lang="it-IT" smtClean="0"/>
              <a:t>39</a:t>
            </a:fld>
            <a:endParaRPr lang="it-IT"/>
          </a:p>
        </p:txBody>
      </p:sp>
      <p:sp>
        <p:nvSpPr>
          <p:cNvPr id="4" name="Rettangolo 3">
            <a:extLst>
              <a:ext uri="{FF2B5EF4-FFF2-40B4-BE49-F238E27FC236}">
                <a16:creationId xmlns:a16="http://schemas.microsoft.com/office/drawing/2014/main" id="{DF8D3761-0F30-4AC5-9A71-256DA892246B}"/>
              </a:ext>
            </a:extLst>
          </p:cNvPr>
          <p:cNvSpPr/>
          <p:nvPr/>
        </p:nvSpPr>
        <p:spPr>
          <a:xfrm>
            <a:off x="2789499" y="2184850"/>
            <a:ext cx="2753545" cy="375190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000" b="1" dirty="0"/>
              <a:t>FPGA</a:t>
            </a:r>
            <a:endParaRPr lang="it-IT" b="1" dirty="0"/>
          </a:p>
        </p:txBody>
      </p:sp>
      <p:cxnSp>
        <p:nvCxnSpPr>
          <p:cNvPr id="10" name="Connettore 2 9">
            <a:extLst>
              <a:ext uri="{FF2B5EF4-FFF2-40B4-BE49-F238E27FC236}">
                <a16:creationId xmlns:a16="http://schemas.microsoft.com/office/drawing/2014/main" id="{BD81CB00-CF9E-43D8-B1D7-34F05CF091E6}"/>
              </a:ext>
            </a:extLst>
          </p:cNvPr>
          <p:cNvCxnSpPr>
            <a:cxnSpLocks/>
          </p:cNvCxnSpPr>
          <p:nvPr/>
        </p:nvCxnSpPr>
        <p:spPr>
          <a:xfrm flipV="1">
            <a:off x="3184660" y="6356350"/>
            <a:ext cx="0" cy="4292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7A4BB4C3-6C6F-4D0C-BB25-F426AD33DC19}"/>
              </a:ext>
            </a:extLst>
          </p:cNvPr>
          <p:cNvCxnSpPr>
            <a:cxnSpLocks/>
          </p:cNvCxnSpPr>
          <p:nvPr/>
        </p:nvCxnSpPr>
        <p:spPr>
          <a:xfrm flipV="1">
            <a:off x="3830674" y="6356350"/>
            <a:ext cx="0" cy="4292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A0289072-4860-4A03-9991-042F3B5C4AB4}"/>
              </a:ext>
            </a:extLst>
          </p:cNvPr>
          <p:cNvCxnSpPr>
            <a:cxnSpLocks/>
          </p:cNvCxnSpPr>
          <p:nvPr/>
        </p:nvCxnSpPr>
        <p:spPr>
          <a:xfrm flipV="1">
            <a:off x="4476687" y="6388318"/>
            <a:ext cx="0" cy="4292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42A36107-D364-43C2-B8EA-07373ED0B457}"/>
              </a:ext>
            </a:extLst>
          </p:cNvPr>
          <p:cNvCxnSpPr>
            <a:cxnSpLocks/>
          </p:cNvCxnSpPr>
          <p:nvPr/>
        </p:nvCxnSpPr>
        <p:spPr>
          <a:xfrm>
            <a:off x="5124955" y="6429762"/>
            <a:ext cx="0" cy="38777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03A98662-CA64-4991-9DF7-096B7350FD5D}"/>
              </a:ext>
            </a:extLst>
          </p:cNvPr>
          <p:cNvSpPr txBox="1">
            <a:spLocks/>
          </p:cNvSpPr>
          <p:nvPr/>
        </p:nvSpPr>
        <p:spPr>
          <a:xfrm>
            <a:off x="6702637" y="4000173"/>
            <a:ext cx="4470850" cy="13255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altLang="it-IT" sz="1800" dirty="0"/>
              <a:t>Negli ultimi anni gli integrati più complessi vengono equipaggiati da una porta JTAG, definita da standard internazionali, che dà accesso al </a:t>
            </a:r>
            <a:r>
              <a:rPr lang="it-IT" altLang="it-IT" sz="1800" b="1" dirty="0"/>
              <a:t>TAP Controller</a:t>
            </a:r>
          </a:p>
        </p:txBody>
      </p:sp>
      <p:sp>
        <p:nvSpPr>
          <p:cNvPr id="5" name="CasellaDiTesto 4">
            <a:extLst>
              <a:ext uri="{FF2B5EF4-FFF2-40B4-BE49-F238E27FC236}">
                <a16:creationId xmlns:a16="http://schemas.microsoft.com/office/drawing/2014/main" id="{75C2276D-878D-4AEC-8FFD-9CA15D570760}"/>
              </a:ext>
            </a:extLst>
          </p:cNvPr>
          <p:cNvSpPr txBox="1"/>
          <p:nvPr/>
        </p:nvSpPr>
        <p:spPr>
          <a:xfrm>
            <a:off x="5896983" y="5844356"/>
            <a:ext cx="6078715" cy="369332"/>
          </a:xfrm>
          <a:prstGeom prst="rect">
            <a:avLst/>
          </a:prstGeom>
          <a:noFill/>
        </p:spPr>
        <p:txBody>
          <a:bodyPr wrap="none" rtlCol="0">
            <a:spAutoFit/>
          </a:bodyPr>
          <a:lstStyle/>
          <a:p>
            <a:r>
              <a:rPr lang="it-IT" b="1" u="sng" dirty="0"/>
              <a:t>ATTENZIONE: il JTAG non serve solo a programmare una FPGA</a:t>
            </a:r>
          </a:p>
        </p:txBody>
      </p:sp>
    </p:spTree>
    <p:extLst>
      <p:ext uri="{BB962C8B-B14F-4D97-AF65-F5344CB8AC3E}">
        <p14:creationId xmlns:p14="http://schemas.microsoft.com/office/powerpoint/2010/main" val="155993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descr="Image">
            <a:extLst>
              <a:ext uri="{FF2B5EF4-FFF2-40B4-BE49-F238E27FC236}">
                <a16:creationId xmlns:a16="http://schemas.microsoft.com/office/drawing/2014/main" id="{A6A5254F-71A9-4B03-9F41-9217706CDAAF}"/>
              </a:ext>
            </a:extLst>
          </p:cNvPr>
          <p:cNvPicPr>
            <a:picLocks noChangeAspect="1"/>
          </p:cNvPicPr>
          <p:nvPr/>
        </p:nvPicPr>
        <p:blipFill>
          <a:blip r:embed="rId2"/>
          <a:stretch>
            <a:fillRect/>
          </a:stretch>
        </p:blipFill>
        <p:spPr>
          <a:xfrm flipH="1">
            <a:off x="0" y="3406946"/>
            <a:ext cx="5171903" cy="3451054"/>
          </a:xfrm>
          <a:prstGeom prst="rect">
            <a:avLst/>
          </a:prstGeom>
          <a:ln w="12700">
            <a:miter lim="400000"/>
          </a:ln>
        </p:spPr>
      </p:pic>
      <p:pic>
        <p:nvPicPr>
          <p:cNvPr id="23" name="Immagine 22">
            <a:extLst>
              <a:ext uri="{FF2B5EF4-FFF2-40B4-BE49-F238E27FC236}">
                <a16:creationId xmlns:a16="http://schemas.microsoft.com/office/drawing/2014/main" id="{E40C33B5-D3C4-400E-8B3D-7651508EB7BE}"/>
              </a:ext>
            </a:extLst>
          </p:cNvPr>
          <p:cNvPicPr>
            <a:picLocks noChangeAspect="1"/>
          </p:cNvPicPr>
          <p:nvPr/>
        </p:nvPicPr>
        <p:blipFill>
          <a:blip r:embed="rId3"/>
          <a:stretch>
            <a:fillRect/>
          </a:stretch>
        </p:blipFill>
        <p:spPr>
          <a:xfrm>
            <a:off x="6619875" y="1560058"/>
            <a:ext cx="4438650" cy="2257425"/>
          </a:xfrm>
          <a:prstGeom prst="rect">
            <a:avLst/>
          </a:prstGeom>
        </p:spPr>
      </p:pic>
      <p:pic>
        <p:nvPicPr>
          <p:cNvPr id="24" name="DSCF1776.JPG" descr="DSCF1776.JPG">
            <a:extLst>
              <a:ext uri="{FF2B5EF4-FFF2-40B4-BE49-F238E27FC236}">
                <a16:creationId xmlns:a16="http://schemas.microsoft.com/office/drawing/2014/main" id="{3880BEB1-2A60-444A-8AE2-CEA409EB68B3}"/>
              </a:ext>
            </a:extLst>
          </p:cNvPr>
          <p:cNvPicPr>
            <a:picLocks noChangeAspect="1"/>
          </p:cNvPicPr>
          <p:nvPr/>
        </p:nvPicPr>
        <p:blipFill>
          <a:blip r:embed="rId4"/>
          <a:stretch>
            <a:fillRect/>
          </a:stretch>
        </p:blipFill>
        <p:spPr>
          <a:xfrm>
            <a:off x="145417" y="1333499"/>
            <a:ext cx="1173887" cy="880415"/>
          </a:xfrm>
          <a:prstGeom prst="rect">
            <a:avLst/>
          </a:prstGeom>
          <a:ln w="12700">
            <a:miter lim="400000"/>
          </a:ln>
        </p:spPr>
      </p:pic>
      <p:pic>
        <p:nvPicPr>
          <p:cNvPr id="25" name="sdd.tiff" descr="sdd.tiff">
            <a:extLst>
              <a:ext uri="{FF2B5EF4-FFF2-40B4-BE49-F238E27FC236}">
                <a16:creationId xmlns:a16="http://schemas.microsoft.com/office/drawing/2014/main" id="{501426F2-609C-451C-9DF7-EA4B85E0489E}"/>
              </a:ext>
            </a:extLst>
          </p:cNvPr>
          <p:cNvPicPr>
            <a:picLocks noChangeAspect="1"/>
          </p:cNvPicPr>
          <p:nvPr/>
        </p:nvPicPr>
        <p:blipFill>
          <a:blip r:embed="rId5"/>
          <a:stretch>
            <a:fillRect/>
          </a:stretch>
        </p:blipFill>
        <p:spPr>
          <a:xfrm>
            <a:off x="835325" y="2000504"/>
            <a:ext cx="1466160" cy="880415"/>
          </a:xfrm>
          <a:prstGeom prst="rect">
            <a:avLst/>
          </a:prstGeom>
          <a:ln w="12700">
            <a:miter lim="400000"/>
          </a:ln>
        </p:spPr>
      </p:pic>
      <p:pic>
        <p:nvPicPr>
          <p:cNvPr id="26" name="detector.jpg" descr="detector.jpg">
            <a:extLst>
              <a:ext uri="{FF2B5EF4-FFF2-40B4-BE49-F238E27FC236}">
                <a16:creationId xmlns:a16="http://schemas.microsoft.com/office/drawing/2014/main" id="{4A0D6344-37D7-4195-857D-7E71EE1CFF1C}"/>
              </a:ext>
            </a:extLst>
          </p:cNvPr>
          <p:cNvPicPr>
            <a:picLocks noChangeAspect="1"/>
          </p:cNvPicPr>
          <p:nvPr/>
        </p:nvPicPr>
        <p:blipFill>
          <a:blip r:embed="rId6"/>
          <a:stretch>
            <a:fillRect/>
          </a:stretch>
        </p:blipFill>
        <p:spPr>
          <a:xfrm>
            <a:off x="2301485" y="2249393"/>
            <a:ext cx="1965080" cy="1122075"/>
          </a:xfrm>
          <a:prstGeom prst="rect">
            <a:avLst/>
          </a:prstGeom>
          <a:ln w="12700">
            <a:miter lim="400000"/>
          </a:ln>
        </p:spPr>
      </p:pic>
      <p:sp>
        <p:nvSpPr>
          <p:cNvPr id="27" name="Freccia a destra 26">
            <a:extLst>
              <a:ext uri="{FF2B5EF4-FFF2-40B4-BE49-F238E27FC236}">
                <a16:creationId xmlns:a16="http://schemas.microsoft.com/office/drawing/2014/main" id="{BC260223-44BA-4B53-BE64-C8121C25BFC2}"/>
              </a:ext>
            </a:extLst>
          </p:cNvPr>
          <p:cNvSpPr/>
          <p:nvPr/>
        </p:nvSpPr>
        <p:spPr>
          <a:xfrm rot="20579442">
            <a:off x="4629150" y="2752725"/>
            <a:ext cx="1590675" cy="42862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CBC5F2BA-89C8-4A2A-8DD5-90BD4944026E}"/>
              </a:ext>
            </a:extLst>
          </p:cNvPr>
          <p:cNvSpPr txBox="1"/>
          <p:nvPr/>
        </p:nvSpPr>
        <p:spPr>
          <a:xfrm>
            <a:off x="5603631" y="4389096"/>
            <a:ext cx="6588369" cy="707886"/>
          </a:xfrm>
          <a:prstGeom prst="rect">
            <a:avLst/>
          </a:prstGeom>
          <a:noFill/>
        </p:spPr>
        <p:txBody>
          <a:bodyPr wrap="square" rtlCol="0">
            <a:spAutoFit/>
          </a:bodyPr>
          <a:lstStyle/>
          <a:p>
            <a:r>
              <a:rPr lang="it-IT" sz="2000" b="1" cap="small" dirty="0"/>
              <a:t>I segnali analogici prodotti dai sensori vengono digitalizzati, impacchettati e infine spediti verso l’elettronica successiva</a:t>
            </a:r>
          </a:p>
        </p:txBody>
      </p:sp>
      <p:sp>
        <p:nvSpPr>
          <p:cNvPr id="10" name="Rettangolo 9"/>
          <p:cNvSpPr/>
          <p:nvPr/>
        </p:nvSpPr>
        <p:spPr>
          <a:xfrm>
            <a:off x="0" y="246185"/>
            <a:ext cx="12192000" cy="1200329"/>
          </a:xfrm>
          <a:prstGeom prst="rect">
            <a:avLst/>
          </a:prstGeom>
        </p:spPr>
        <p:txBody>
          <a:bodyPr wrap="square">
            <a:spAutoFit/>
          </a:bodyPr>
          <a:lstStyle/>
          <a:p>
            <a:pPr algn="ctr"/>
            <a:r>
              <a:rPr lang="it-IT" sz="2400" dirty="0"/>
              <a:t>Per esempio all’INFN ci occupiamo di fisica delle particelle, costruzione di rivelatori di particelle, e quando produciamo schede elettroniche di acquisizione dati  avere dei componenti aventi queste caratteristiche ci permette un’estrema capacità di adattamento  </a:t>
            </a:r>
          </a:p>
        </p:txBody>
      </p:sp>
      <p:sp>
        <p:nvSpPr>
          <p:cNvPr id="11" name="CasellaDiTesto 10">
            <a:extLst>
              <a:ext uri="{FF2B5EF4-FFF2-40B4-BE49-F238E27FC236}">
                <a16:creationId xmlns:a16="http://schemas.microsoft.com/office/drawing/2014/main" id="{CBC5F2BA-89C8-4A2A-8DD5-90BD4944026E}"/>
              </a:ext>
            </a:extLst>
          </p:cNvPr>
          <p:cNvSpPr txBox="1"/>
          <p:nvPr/>
        </p:nvSpPr>
        <p:spPr>
          <a:xfrm>
            <a:off x="7326923" y="5842757"/>
            <a:ext cx="6588369" cy="400110"/>
          </a:xfrm>
          <a:prstGeom prst="rect">
            <a:avLst/>
          </a:prstGeom>
          <a:noFill/>
        </p:spPr>
        <p:txBody>
          <a:bodyPr wrap="square" rtlCol="0">
            <a:spAutoFit/>
          </a:bodyPr>
          <a:lstStyle/>
          <a:p>
            <a:r>
              <a:rPr lang="it-IT" sz="2000" b="1" dirty="0"/>
              <a:t>Permettemi un esempio</a:t>
            </a:r>
          </a:p>
        </p:txBody>
      </p:sp>
      <p:sp>
        <p:nvSpPr>
          <p:cNvPr id="2" name="Segnaposto data 1">
            <a:extLst>
              <a:ext uri="{FF2B5EF4-FFF2-40B4-BE49-F238E27FC236}">
                <a16:creationId xmlns:a16="http://schemas.microsoft.com/office/drawing/2014/main" id="{50D69A35-B89C-4D5A-A008-3A702311F803}"/>
              </a:ext>
            </a:extLst>
          </p:cNvPr>
          <p:cNvSpPr>
            <a:spLocks noGrp="1"/>
          </p:cNvSpPr>
          <p:nvPr>
            <p:ph type="dt" sz="half" idx="10"/>
          </p:nvPr>
        </p:nvSpPr>
        <p:spPr/>
        <p:txBody>
          <a:bodyPr/>
          <a:lstStyle/>
          <a:p>
            <a:fld id="{48DD2A7E-18BF-43ED-878B-44400D669D57}" type="datetime1">
              <a:rPr lang="it-IT" smtClean="0"/>
              <a:t>20/04/2023</a:t>
            </a:fld>
            <a:endParaRPr lang="it-IT"/>
          </a:p>
        </p:txBody>
      </p:sp>
      <p:sp>
        <p:nvSpPr>
          <p:cNvPr id="3" name="Segnaposto numero diapositiva 2">
            <a:extLst>
              <a:ext uri="{FF2B5EF4-FFF2-40B4-BE49-F238E27FC236}">
                <a16:creationId xmlns:a16="http://schemas.microsoft.com/office/drawing/2014/main" id="{87B6D6FF-0B27-4BD5-A6D9-DBC1C618DFCA}"/>
              </a:ext>
            </a:extLst>
          </p:cNvPr>
          <p:cNvSpPr>
            <a:spLocks noGrp="1"/>
          </p:cNvSpPr>
          <p:nvPr>
            <p:ph type="sldNum" sz="quarter" idx="12"/>
          </p:nvPr>
        </p:nvSpPr>
        <p:spPr/>
        <p:txBody>
          <a:bodyPr/>
          <a:lstStyle/>
          <a:p>
            <a:fld id="{23C76486-C2C4-4D7A-B39C-4A60E478F588}" type="slidenum">
              <a:rPr lang="it-IT" smtClean="0"/>
              <a:t>4</a:t>
            </a:fld>
            <a:endParaRPr lang="it-IT"/>
          </a:p>
        </p:txBody>
      </p:sp>
    </p:spTree>
    <p:extLst>
      <p:ext uri="{BB962C8B-B14F-4D97-AF65-F5344CB8AC3E}">
        <p14:creationId xmlns:p14="http://schemas.microsoft.com/office/powerpoint/2010/main" val="227511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10005" y="348676"/>
            <a:ext cx="8930951" cy="1325563"/>
          </a:xfrm>
        </p:spPr>
        <p:txBody>
          <a:bodyPr>
            <a:normAutofit/>
          </a:bodyPr>
          <a:lstStyle/>
          <a:p>
            <a:r>
              <a:rPr lang="it-IT" sz="3600" dirty="0">
                <a:latin typeface="Arial Black" panose="020B0A04020102020204" pitchFamily="34" charset="0"/>
              </a:rPr>
              <a:t>JTAG (Joint Action Test  Group)</a:t>
            </a: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147" y="1807639"/>
            <a:ext cx="4800661" cy="4390348"/>
          </a:xfrm>
          <a:prstGeom prst="rect">
            <a:avLst/>
          </a:prstGeom>
        </p:spPr>
      </p:pic>
      <p:sp>
        <p:nvSpPr>
          <p:cNvPr id="5" name="Rettangolo 4"/>
          <p:cNvSpPr/>
          <p:nvPr/>
        </p:nvSpPr>
        <p:spPr>
          <a:xfrm>
            <a:off x="3151147" y="1807639"/>
            <a:ext cx="4800661" cy="439034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p:cNvSpPr txBox="1"/>
          <p:nvPr/>
        </p:nvSpPr>
        <p:spPr>
          <a:xfrm>
            <a:off x="8333772" y="1807639"/>
            <a:ext cx="2754776" cy="4247317"/>
          </a:xfrm>
          <a:prstGeom prst="rect">
            <a:avLst/>
          </a:prstGeom>
          <a:noFill/>
        </p:spPr>
        <p:txBody>
          <a:bodyPr wrap="square" rtlCol="0">
            <a:spAutoFit/>
          </a:bodyPr>
          <a:lstStyle/>
          <a:p>
            <a:r>
              <a:rPr lang="it-IT" b="1" dirty="0" err="1">
                <a:latin typeface="Arial" panose="020B0604020202020204" pitchFamily="34" charset="0"/>
                <a:cs typeface="Arial" panose="020B0604020202020204" pitchFamily="34" charset="0"/>
              </a:rPr>
              <a:t>T</a:t>
            </a:r>
            <a:r>
              <a:rPr lang="it-IT" dirty="0" err="1">
                <a:latin typeface="Arial" panose="020B0604020202020204" pitchFamily="34" charset="0"/>
                <a:cs typeface="Arial" panose="020B0604020202020204" pitchFamily="34" charset="0"/>
              </a:rPr>
              <a:t>est</a:t>
            </a:r>
            <a:r>
              <a:rPr lang="it-IT" b="1" dirty="0" err="1">
                <a:latin typeface="Arial" panose="020B0604020202020204" pitchFamily="34" charset="0"/>
                <a:cs typeface="Arial" panose="020B0604020202020204" pitchFamily="34" charset="0"/>
              </a:rPr>
              <a:t>M</a:t>
            </a:r>
            <a:r>
              <a:rPr lang="it-IT" dirty="0" err="1">
                <a:latin typeface="Arial" panose="020B0604020202020204" pitchFamily="34" charset="0"/>
                <a:cs typeface="Arial" panose="020B0604020202020204" pitchFamily="34" charset="0"/>
              </a:rPr>
              <a:t>ode</a:t>
            </a:r>
            <a:r>
              <a:rPr lang="it-IT" b="1" dirty="0" err="1">
                <a:latin typeface="Arial" panose="020B0604020202020204" pitchFamily="34" charset="0"/>
                <a:cs typeface="Arial" panose="020B0604020202020204" pitchFamily="34" charset="0"/>
              </a:rPr>
              <a:t>S</a:t>
            </a:r>
            <a:r>
              <a:rPr lang="it-IT" dirty="0" err="1">
                <a:latin typeface="Arial" panose="020B0604020202020204" pitchFamily="34" charset="0"/>
                <a:cs typeface="Arial" panose="020B0604020202020204" pitchFamily="34" charset="0"/>
              </a:rPr>
              <a:t>elect</a:t>
            </a:r>
            <a:r>
              <a:rPr lang="it-IT" dirty="0">
                <a:latin typeface="Arial" panose="020B0604020202020204" pitchFamily="34" charset="0"/>
                <a:cs typeface="Arial" panose="020B0604020202020204" pitchFamily="34" charset="0"/>
              </a:rPr>
              <a:t> e </a:t>
            </a:r>
            <a:r>
              <a:rPr lang="it-IT" b="1" dirty="0" err="1">
                <a:latin typeface="Arial" panose="020B0604020202020204" pitchFamily="34" charset="0"/>
                <a:cs typeface="Arial" panose="020B0604020202020204" pitchFamily="34" charset="0"/>
              </a:rPr>
              <a:t>T</a:t>
            </a:r>
            <a:r>
              <a:rPr lang="it-IT" dirty="0" err="1">
                <a:latin typeface="Arial" panose="020B0604020202020204" pitchFamily="34" charset="0"/>
                <a:cs typeface="Arial" panose="020B0604020202020204" pitchFamily="34" charset="0"/>
              </a:rPr>
              <a:t>est</a:t>
            </a:r>
            <a:r>
              <a:rPr lang="it-IT" b="1" dirty="0" err="1">
                <a:latin typeface="Arial" panose="020B0604020202020204" pitchFamily="34" charset="0"/>
                <a:cs typeface="Arial" panose="020B0604020202020204" pitchFamily="34" charset="0"/>
              </a:rPr>
              <a:t>CK</a:t>
            </a:r>
            <a:endParaRPr lang="it-IT" b="1"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a:p>
            <a:r>
              <a:rPr lang="it-IT" b="1" dirty="0" err="1">
                <a:latin typeface="Arial" panose="020B0604020202020204" pitchFamily="34" charset="0"/>
                <a:cs typeface="Arial" panose="020B0604020202020204" pitchFamily="34" charset="0"/>
              </a:rPr>
              <a:t>Several</a:t>
            </a:r>
            <a:r>
              <a:rPr lang="it-IT" b="1" dirty="0">
                <a:latin typeface="Arial" panose="020B0604020202020204" pitchFamily="34" charset="0"/>
                <a:cs typeface="Arial" panose="020B0604020202020204" pitchFamily="34" charset="0"/>
              </a:rPr>
              <a:t> </a:t>
            </a:r>
            <a:r>
              <a:rPr lang="it-IT" b="1" dirty="0" err="1">
                <a:latin typeface="Arial" panose="020B0604020202020204" pitchFamily="34" charset="0"/>
                <a:cs typeface="Arial" panose="020B0604020202020204" pitchFamily="34" charset="0"/>
              </a:rPr>
              <a:t>instructions</a:t>
            </a:r>
            <a:r>
              <a:rPr lang="it-IT" b="1" dirty="0">
                <a:latin typeface="Arial" panose="020B0604020202020204" pitchFamily="34" charset="0"/>
                <a:cs typeface="Arial" panose="020B0604020202020204" pitchFamily="34" charset="0"/>
              </a:rPr>
              <a:t>:</a:t>
            </a:r>
            <a:br>
              <a:rPr lang="it-IT" b="1" dirty="0">
                <a:latin typeface="Arial" panose="020B0604020202020204" pitchFamily="34" charset="0"/>
                <a:cs typeface="Arial" panose="020B0604020202020204" pitchFamily="34" charset="0"/>
              </a:rPr>
            </a:br>
            <a:endParaRPr lang="it-IT"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BYPASS</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EXTEST</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SAMPLE</a:t>
            </a:r>
          </a:p>
          <a:p>
            <a:pPr marL="285750" indent="-285750">
              <a:buFont typeface="Arial" panose="020B0604020202020204" pitchFamily="34" charset="0"/>
              <a:buChar char="•"/>
            </a:pPr>
            <a:r>
              <a:rPr lang="it-IT" b="1" dirty="0">
                <a:latin typeface="Arial" panose="020B0604020202020204" pitchFamily="34" charset="0"/>
                <a:cs typeface="Arial" panose="020B0604020202020204" pitchFamily="34" charset="0"/>
              </a:rPr>
              <a:t>CONFIGURE</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IDCODE</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INTEST</a:t>
            </a:r>
          </a:p>
          <a:p>
            <a:pPr marL="285750" indent="-285750">
              <a:buFont typeface="Arial" panose="020B0604020202020204" pitchFamily="34" charset="0"/>
              <a:buChar char="•"/>
            </a:pPr>
            <a:r>
              <a:rPr lang="it-IT" b="1" dirty="0">
                <a:latin typeface="Arial" panose="020B0604020202020204" pitchFamily="34" charset="0"/>
                <a:cs typeface="Arial" panose="020B0604020202020204" pitchFamily="34" charset="0"/>
              </a:rPr>
              <a:t>JPROGRAM</a:t>
            </a:r>
          </a:p>
          <a:p>
            <a:pPr marL="285750" indent="-285750">
              <a:buFont typeface="Arial" panose="020B0604020202020204" pitchFamily="34" charset="0"/>
              <a:buChar char="•"/>
            </a:pPr>
            <a:r>
              <a:rPr lang="it-IT" b="1" dirty="0">
                <a:latin typeface="Arial" panose="020B0604020202020204" pitchFamily="34" charset="0"/>
                <a:cs typeface="Arial" panose="020B0604020202020204" pitchFamily="34" charset="0"/>
              </a:rPr>
              <a:t>JSTART</a:t>
            </a:r>
          </a:p>
          <a:p>
            <a:pPr marL="285750" indent="-285750">
              <a:buFont typeface="Arial" panose="020B0604020202020204" pitchFamily="34" charset="0"/>
              <a:buChar char="•"/>
            </a:pPr>
            <a:r>
              <a:rPr lang="it-IT" dirty="0">
                <a:latin typeface="Comic Sans MS" panose="030F0702030302020204" pitchFamily="66" charset="0"/>
              </a:rPr>
              <a:t>…</a:t>
            </a:r>
          </a:p>
          <a:p>
            <a:endParaRPr lang="it-IT" dirty="0">
              <a:latin typeface="Comic Sans MS" panose="030F0702030302020204" pitchFamily="66" charset="0"/>
            </a:endParaRPr>
          </a:p>
        </p:txBody>
      </p:sp>
      <p:sp>
        <p:nvSpPr>
          <p:cNvPr id="7" name="CasellaDiTesto 6"/>
          <p:cNvSpPr txBox="1"/>
          <p:nvPr/>
        </p:nvSpPr>
        <p:spPr>
          <a:xfrm>
            <a:off x="335853" y="3429000"/>
            <a:ext cx="2288193" cy="738664"/>
          </a:xfrm>
          <a:prstGeom prst="rect">
            <a:avLst/>
          </a:prstGeom>
          <a:noFill/>
        </p:spPr>
        <p:txBody>
          <a:bodyPr wrap="square" rtlCol="0">
            <a:spAutoFit/>
          </a:bodyPr>
          <a:lstStyle/>
          <a:p>
            <a:pPr algn="ctr"/>
            <a:r>
              <a:rPr lang="it-IT" sz="1400" dirty="0">
                <a:latin typeface="Arial" panose="020B0604020202020204" pitchFamily="34" charset="0"/>
                <a:cs typeface="Arial" panose="020B0604020202020204" pitchFamily="34" charset="0"/>
              </a:rPr>
              <a:t>Le transizioni tra gli stati avvengono sui fronti positivi del TCK </a:t>
            </a:r>
          </a:p>
        </p:txBody>
      </p:sp>
      <p:sp>
        <p:nvSpPr>
          <p:cNvPr id="14" name="CasellaDiTesto 13"/>
          <p:cNvSpPr txBox="1"/>
          <p:nvPr/>
        </p:nvSpPr>
        <p:spPr>
          <a:xfrm>
            <a:off x="190718" y="2086032"/>
            <a:ext cx="2578465" cy="1200329"/>
          </a:xfrm>
          <a:prstGeom prst="rect">
            <a:avLst/>
          </a:prstGeom>
          <a:noFill/>
        </p:spPr>
        <p:txBody>
          <a:bodyPr wrap="square" rtlCol="0">
            <a:spAutoFit/>
          </a:bodyPr>
          <a:lstStyle/>
          <a:p>
            <a:pPr algn="ctr"/>
            <a:r>
              <a:rPr lang="it-IT" b="1" dirty="0">
                <a:latin typeface="Arial Black" panose="020B0A04020102020204" pitchFamily="34" charset="0"/>
              </a:rPr>
              <a:t>Macchina a stati (FSM) a 16 stati guidata dai segnali TMS e TCK</a:t>
            </a:r>
          </a:p>
        </p:txBody>
      </p:sp>
      <p:sp>
        <p:nvSpPr>
          <p:cNvPr id="16" name="CasellaDiTesto 15"/>
          <p:cNvSpPr txBox="1"/>
          <p:nvPr/>
        </p:nvSpPr>
        <p:spPr>
          <a:xfrm>
            <a:off x="2769183" y="6378947"/>
            <a:ext cx="5487222" cy="461665"/>
          </a:xfrm>
          <a:prstGeom prst="rect">
            <a:avLst/>
          </a:prstGeom>
          <a:noFill/>
        </p:spPr>
        <p:txBody>
          <a:bodyPr wrap="square" rtlCol="0">
            <a:spAutoFit/>
          </a:bodyPr>
          <a:lstStyle/>
          <a:p>
            <a:pPr algn="ctr"/>
            <a:r>
              <a:rPr lang="it-IT" sz="2400" b="1" dirty="0">
                <a:latin typeface="Arial Black" panose="020B0A04020102020204" pitchFamily="34" charset="0"/>
              </a:rPr>
              <a:t>TAP Controller</a:t>
            </a:r>
          </a:p>
        </p:txBody>
      </p:sp>
      <p:sp>
        <p:nvSpPr>
          <p:cNvPr id="10" name="Segnaposto numero diapositiva 9"/>
          <p:cNvSpPr>
            <a:spLocks noGrp="1"/>
          </p:cNvSpPr>
          <p:nvPr>
            <p:ph type="sldNum" sz="quarter" idx="12"/>
          </p:nvPr>
        </p:nvSpPr>
        <p:spPr/>
        <p:txBody>
          <a:bodyPr/>
          <a:lstStyle/>
          <a:p>
            <a:fld id="{1F98A442-56E4-4677-AFB8-10BD08E33475}" type="slidenum">
              <a:rPr lang="it-IT" smtClean="0"/>
              <a:t>40</a:t>
            </a:fld>
            <a:endParaRPr lang="it-IT"/>
          </a:p>
        </p:txBody>
      </p:sp>
      <p:sp>
        <p:nvSpPr>
          <p:cNvPr id="11" name="CasellaDiTesto 10"/>
          <p:cNvSpPr txBox="1"/>
          <p:nvPr/>
        </p:nvSpPr>
        <p:spPr>
          <a:xfrm>
            <a:off x="335852" y="4250821"/>
            <a:ext cx="2288193" cy="738664"/>
          </a:xfrm>
          <a:prstGeom prst="rect">
            <a:avLst/>
          </a:prstGeom>
          <a:noFill/>
        </p:spPr>
        <p:txBody>
          <a:bodyPr wrap="square" rtlCol="0">
            <a:spAutoFit/>
          </a:bodyPr>
          <a:lstStyle/>
          <a:p>
            <a:pPr algn="ctr"/>
            <a:r>
              <a:rPr lang="it-IT" sz="1400" dirty="0">
                <a:latin typeface="Arial" panose="020B0604020202020204" pitchFamily="34" charset="0"/>
                <a:cs typeface="Arial" panose="020B0604020202020204" pitchFamily="34" charset="0"/>
              </a:rPr>
              <a:t>Le operazioni sui registri avvengono invece sui fronti negativi del TCK</a:t>
            </a:r>
          </a:p>
        </p:txBody>
      </p:sp>
      <p:sp>
        <p:nvSpPr>
          <p:cNvPr id="12" name="CasellaDiTesto 11">
            <a:extLst>
              <a:ext uri="{FF2B5EF4-FFF2-40B4-BE49-F238E27FC236}">
                <a16:creationId xmlns:a16="http://schemas.microsoft.com/office/drawing/2014/main" id="{D85FDE43-2444-407C-B2C9-B31BC3DF38BB}"/>
              </a:ext>
            </a:extLst>
          </p:cNvPr>
          <p:cNvSpPr txBox="1"/>
          <p:nvPr/>
        </p:nvSpPr>
        <p:spPr>
          <a:xfrm>
            <a:off x="8944429" y="5697822"/>
            <a:ext cx="2288193" cy="954107"/>
          </a:xfrm>
          <a:prstGeom prst="rect">
            <a:avLst/>
          </a:prstGeom>
          <a:noFill/>
        </p:spPr>
        <p:txBody>
          <a:bodyPr wrap="square" rtlCol="0">
            <a:spAutoFit/>
          </a:bodyPr>
          <a:lstStyle/>
          <a:p>
            <a:pPr algn="ctr"/>
            <a:r>
              <a:rPr lang="it-IT" sz="1400" dirty="0">
                <a:latin typeface="Arial" panose="020B0604020202020204" pitchFamily="34" charset="0"/>
                <a:cs typeface="Arial" panose="020B0604020202020204" pitchFamily="34" charset="0"/>
              </a:rPr>
              <a:t>Istruzione fondamentale per il caricamento del bitstream nell’FPGA e avvio sequenza di startup</a:t>
            </a:r>
          </a:p>
        </p:txBody>
      </p:sp>
      <p:cxnSp>
        <p:nvCxnSpPr>
          <p:cNvPr id="8" name="Connettore 2 7">
            <a:extLst>
              <a:ext uri="{FF2B5EF4-FFF2-40B4-BE49-F238E27FC236}">
                <a16:creationId xmlns:a16="http://schemas.microsoft.com/office/drawing/2014/main" id="{B453F854-94A8-4011-B97D-796158548881}"/>
              </a:ext>
            </a:extLst>
          </p:cNvPr>
          <p:cNvCxnSpPr>
            <a:cxnSpLocks/>
          </p:cNvCxnSpPr>
          <p:nvPr/>
        </p:nvCxnSpPr>
        <p:spPr>
          <a:xfrm flipH="1" flipV="1">
            <a:off x="9783271" y="5356927"/>
            <a:ext cx="657686" cy="34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0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GB"/>
          </a:p>
        </p:txBody>
      </p:sp>
      <p:sp>
        <p:nvSpPr>
          <p:cNvPr id="3" name="Segnaposto contenuto 2"/>
          <p:cNvSpPr>
            <a:spLocks noGrp="1"/>
          </p:cNvSpPr>
          <p:nvPr>
            <p:ph idx="1"/>
          </p:nvPr>
        </p:nvSpPr>
        <p:spPr/>
        <p:txBody>
          <a:bodyPr/>
          <a:lstStyle/>
          <a:p>
            <a:endParaRPr lang="en-GB"/>
          </a:p>
        </p:txBody>
      </p:sp>
      <p:sp>
        <p:nvSpPr>
          <p:cNvPr id="4" name="Segnaposto numero diapositiva 3"/>
          <p:cNvSpPr>
            <a:spLocks noGrp="1"/>
          </p:cNvSpPr>
          <p:nvPr>
            <p:ph type="sldNum" sz="quarter" idx="12"/>
          </p:nvPr>
        </p:nvSpPr>
        <p:spPr/>
        <p:txBody>
          <a:bodyPr/>
          <a:lstStyle/>
          <a:p>
            <a:fld id="{1F98A442-56E4-4677-AFB8-10BD08E33475}" type="slidenum">
              <a:rPr lang="it-IT" smtClean="0"/>
              <a:t>41</a:t>
            </a:fld>
            <a:endParaRPr lang="it-IT"/>
          </a:p>
        </p:txBody>
      </p:sp>
      <p:grpSp>
        <p:nvGrpSpPr>
          <p:cNvPr id="8" name="Gruppo 7"/>
          <p:cNvGrpSpPr/>
          <p:nvPr/>
        </p:nvGrpSpPr>
        <p:grpSpPr>
          <a:xfrm>
            <a:off x="5889812" y="1116893"/>
            <a:ext cx="2389395" cy="3024801"/>
            <a:chOff x="5889812" y="1116893"/>
            <a:chExt cx="2389395" cy="3024801"/>
          </a:xfrm>
        </p:grpSpPr>
        <p:sp>
          <p:nvSpPr>
            <p:cNvPr id="5" name="Rettangolo 4"/>
            <p:cNvSpPr/>
            <p:nvPr/>
          </p:nvSpPr>
          <p:spPr>
            <a:xfrm>
              <a:off x="5889812" y="2796988"/>
              <a:ext cx="1250576" cy="1344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p:cNvSpPr/>
            <p:nvPr/>
          </p:nvSpPr>
          <p:spPr>
            <a:xfrm>
              <a:off x="6983506" y="1463722"/>
              <a:ext cx="667870" cy="72380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asellaDiTesto 5"/>
            <p:cNvSpPr txBox="1"/>
            <p:nvPr/>
          </p:nvSpPr>
          <p:spPr>
            <a:xfrm>
              <a:off x="6647029" y="1116893"/>
              <a:ext cx="1632178" cy="369332"/>
            </a:xfrm>
            <a:prstGeom prst="rect">
              <a:avLst/>
            </a:prstGeom>
            <a:noFill/>
          </p:spPr>
          <p:txBody>
            <a:bodyPr wrap="none" rtlCol="0">
              <a:spAutoFit/>
            </a:bodyPr>
            <a:lstStyle/>
            <a:p>
              <a:r>
                <a:rPr lang="en-GB" b="1" dirty="0">
                  <a:solidFill>
                    <a:srgbClr val="00B0F0"/>
                  </a:solidFill>
                </a:rPr>
                <a:t>CPLD EPM7064</a:t>
              </a:r>
            </a:p>
          </p:txBody>
        </p:sp>
        <p:sp>
          <p:nvSpPr>
            <p:cNvPr id="9" name="CasellaDiTesto 8"/>
            <p:cNvSpPr txBox="1"/>
            <p:nvPr/>
          </p:nvSpPr>
          <p:spPr>
            <a:xfrm>
              <a:off x="5938111" y="3769722"/>
              <a:ext cx="1220206" cy="307777"/>
            </a:xfrm>
            <a:prstGeom prst="rect">
              <a:avLst/>
            </a:prstGeom>
            <a:noFill/>
          </p:spPr>
          <p:txBody>
            <a:bodyPr wrap="none" rtlCol="0">
              <a:spAutoFit/>
            </a:bodyPr>
            <a:lstStyle/>
            <a:p>
              <a:r>
                <a:rPr lang="en-GB" sz="1400" b="1" dirty="0">
                  <a:solidFill>
                    <a:srgbClr val="FF0000"/>
                  </a:solidFill>
                </a:rPr>
                <a:t>APEX20K200E</a:t>
              </a:r>
              <a:endParaRPr lang="en-GB" b="1" dirty="0">
                <a:solidFill>
                  <a:srgbClr val="FF0000"/>
                </a:solidFill>
              </a:endParaRPr>
            </a:p>
          </p:txBody>
        </p:sp>
      </p:grpSp>
      <p:sp>
        <p:nvSpPr>
          <p:cNvPr id="10" name="Rettangolo 9"/>
          <p:cNvSpPr/>
          <p:nvPr/>
        </p:nvSpPr>
        <p:spPr>
          <a:xfrm>
            <a:off x="3953436" y="1347017"/>
            <a:ext cx="658905" cy="952429"/>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asellaDiTesto 15"/>
          <p:cNvSpPr txBox="1"/>
          <p:nvPr/>
        </p:nvSpPr>
        <p:spPr>
          <a:xfrm>
            <a:off x="1376612" y="1987473"/>
            <a:ext cx="542136" cy="400110"/>
          </a:xfrm>
          <a:prstGeom prst="rect">
            <a:avLst/>
          </a:prstGeom>
          <a:noFill/>
        </p:spPr>
        <p:txBody>
          <a:bodyPr wrap="none" rtlCol="0">
            <a:spAutoFit/>
          </a:bodyPr>
          <a:lstStyle/>
          <a:p>
            <a:r>
              <a:rPr lang="it-IT" sz="2000" b="1" dirty="0">
                <a:solidFill>
                  <a:schemeClr val="accent4"/>
                </a:solidFill>
              </a:rPr>
              <a:t>TDI</a:t>
            </a:r>
            <a:endParaRPr lang="en-GB" sz="2000" b="1" dirty="0">
              <a:solidFill>
                <a:schemeClr val="accent4"/>
              </a:solidFill>
            </a:endParaRPr>
          </a:p>
        </p:txBody>
      </p:sp>
      <p:sp>
        <p:nvSpPr>
          <p:cNvPr id="17" name="CasellaDiTesto 16"/>
          <p:cNvSpPr txBox="1"/>
          <p:nvPr/>
        </p:nvSpPr>
        <p:spPr>
          <a:xfrm>
            <a:off x="1335833" y="1304702"/>
            <a:ext cx="646331" cy="400110"/>
          </a:xfrm>
          <a:prstGeom prst="rect">
            <a:avLst/>
          </a:prstGeom>
          <a:noFill/>
        </p:spPr>
        <p:txBody>
          <a:bodyPr wrap="none" rtlCol="0">
            <a:spAutoFit/>
          </a:bodyPr>
          <a:lstStyle/>
          <a:p>
            <a:r>
              <a:rPr lang="it-IT" sz="2000" b="1" dirty="0">
                <a:solidFill>
                  <a:srgbClr val="FF0000"/>
                </a:solidFill>
              </a:rPr>
              <a:t>TDO</a:t>
            </a:r>
            <a:endParaRPr lang="en-GB" sz="2000" b="1" dirty="0">
              <a:solidFill>
                <a:srgbClr val="FF0000"/>
              </a:solidFill>
            </a:endParaRPr>
          </a:p>
        </p:txBody>
      </p:sp>
      <p:pic>
        <p:nvPicPr>
          <p:cNvPr id="1026" name="Picture 2" descr="http://www.bmisurplus.com/uploads/product_images/5866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03" y="0"/>
            <a:ext cx="10701794" cy="669322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uppo 24"/>
          <p:cNvGrpSpPr/>
          <p:nvPr/>
        </p:nvGrpSpPr>
        <p:grpSpPr>
          <a:xfrm>
            <a:off x="2255520" y="584200"/>
            <a:ext cx="7066280" cy="3962400"/>
            <a:chOff x="2255520" y="584200"/>
            <a:chExt cx="7066280" cy="3962400"/>
          </a:xfrm>
        </p:grpSpPr>
        <p:pic>
          <p:nvPicPr>
            <p:cNvPr id="11" name="Immagine 10"/>
            <p:cNvPicPr>
              <a:picLocks noChangeAspect="1"/>
            </p:cNvPicPr>
            <p:nvPr/>
          </p:nvPicPr>
          <p:blipFill>
            <a:blip r:embed="rId4"/>
            <a:stretch>
              <a:fillRect/>
            </a:stretch>
          </p:blipFill>
          <p:spPr>
            <a:xfrm>
              <a:off x="5481637" y="2534357"/>
              <a:ext cx="1932928" cy="1647888"/>
            </a:xfrm>
            <a:prstGeom prst="rect">
              <a:avLst/>
            </a:prstGeom>
          </p:spPr>
        </p:pic>
        <p:pic>
          <p:nvPicPr>
            <p:cNvPr id="12" name="Immagine 11"/>
            <p:cNvPicPr>
              <a:picLocks noChangeAspect="1"/>
            </p:cNvPicPr>
            <p:nvPr/>
          </p:nvPicPr>
          <p:blipFill>
            <a:blip r:embed="rId5"/>
            <a:stretch>
              <a:fillRect/>
            </a:stretch>
          </p:blipFill>
          <p:spPr>
            <a:xfrm>
              <a:off x="6857102" y="1222839"/>
              <a:ext cx="963572" cy="1070635"/>
            </a:xfrm>
            <a:prstGeom prst="rect">
              <a:avLst/>
            </a:prstGeom>
          </p:spPr>
        </p:pic>
        <p:sp>
          <p:nvSpPr>
            <p:cNvPr id="21" name="Figura a mano libera 20"/>
            <p:cNvSpPr/>
            <p:nvPr/>
          </p:nvSpPr>
          <p:spPr>
            <a:xfrm>
              <a:off x="2255520" y="1862991"/>
              <a:ext cx="4602480" cy="765909"/>
            </a:xfrm>
            <a:custGeom>
              <a:avLst/>
              <a:gdLst>
                <a:gd name="connsiteX0" fmla="*/ 0 w 4602480"/>
                <a:gd name="connsiteY0" fmla="*/ 209649 h 765909"/>
                <a:gd name="connsiteX1" fmla="*/ 15240 w 4602480"/>
                <a:gd name="connsiteY1" fmla="*/ 247749 h 765909"/>
                <a:gd name="connsiteX2" fmla="*/ 30480 w 4602480"/>
                <a:gd name="connsiteY2" fmla="*/ 293469 h 765909"/>
                <a:gd name="connsiteX3" fmla="*/ 53340 w 4602480"/>
                <a:gd name="connsiteY3" fmla="*/ 346809 h 765909"/>
                <a:gd name="connsiteX4" fmla="*/ 68580 w 4602480"/>
                <a:gd name="connsiteY4" fmla="*/ 445869 h 765909"/>
                <a:gd name="connsiteX5" fmla="*/ 83820 w 4602480"/>
                <a:gd name="connsiteY5" fmla="*/ 468729 h 765909"/>
                <a:gd name="connsiteX6" fmla="*/ 91440 w 4602480"/>
                <a:gd name="connsiteY6" fmla="*/ 514449 h 765909"/>
                <a:gd name="connsiteX7" fmla="*/ 114300 w 4602480"/>
                <a:gd name="connsiteY7" fmla="*/ 529689 h 765909"/>
                <a:gd name="connsiteX8" fmla="*/ 137160 w 4602480"/>
                <a:gd name="connsiteY8" fmla="*/ 537309 h 765909"/>
                <a:gd name="connsiteX9" fmla="*/ 160020 w 4602480"/>
                <a:gd name="connsiteY9" fmla="*/ 552549 h 765909"/>
                <a:gd name="connsiteX10" fmla="*/ 182880 w 4602480"/>
                <a:gd name="connsiteY10" fmla="*/ 560169 h 765909"/>
                <a:gd name="connsiteX11" fmla="*/ 243840 w 4602480"/>
                <a:gd name="connsiteY11" fmla="*/ 583029 h 765909"/>
                <a:gd name="connsiteX12" fmla="*/ 320040 w 4602480"/>
                <a:gd name="connsiteY12" fmla="*/ 613509 h 765909"/>
                <a:gd name="connsiteX13" fmla="*/ 381000 w 4602480"/>
                <a:gd name="connsiteY13" fmla="*/ 628749 h 765909"/>
                <a:gd name="connsiteX14" fmla="*/ 441960 w 4602480"/>
                <a:gd name="connsiteY14" fmla="*/ 643989 h 765909"/>
                <a:gd name="connsiteX15" fmla="*/ 723900 w 4602480"/>
                <a:gd name="connsiteY15" fmla="*/ 682089 h 765909"/>
                <a:gd name="connsiteX16" fmla="*/ 906780 w 4602480"/>
                <a:gd name="connsiteY16" fmla="*/ 704949 h 765909"/>
                <a:gd name="connsiteX17" fmla="*/ 1036320 w 4602480"/>
                <a:gd name="connsiteY17" fmla="*/ 720189 h 765909"/>
                <a:gd name="connsiteX18" fmla="*/ 1348740 w 4602480"/>
                <a:gd name="connsiteY18" fmla="*/ 743049 h 765909"/>
                <a:gd name="connsiteX19" fmla="*/ 1653540 w 4602480"/>
                <a:gd name="connsiteY19" fmla="*/ 765909 h 765909"/>
                <a:gd name="connsiteX20" fmla="*/ 2567940 w 4602480"/>
                <a:gd name="connsiteY20" fmla="*/ 750669 h 765909"/>
                <a:gd name="connsiteX21" fmla="*/ 2606040 w 4602480"/>
                <a:gd name="connsiteY21" fmla="*/ 735429 h 765909"/>
                <a:gd name="connsiteX22" fmla="*/ 2689860 w 4602480"/>
                <a:gd name="connsiteY22" fmla="*/ 727809 h 765909"/>
                <a:gd name="connsiteX23" fmla="*/ 2750820 w 4602480"/>
                <a:gd name="connsiteY23" fmla="*/ 704949 h 765909"/>
                <a:gd name="connsiteX24" fmla="*/ 2819400 w 4602480"/>
                <a:gd name="connsiteY24" fmla="*/ 674469 h 765909"/>
                <a:gd name="connsiteX25" fmla="*/ 2887980 w 4602480"/>
                <a:gd name="connsiteY25" fmla="*/ 621129 h 765909"/>
                <a:gd name="connsiteX26" fmla="*/ 2971800 w 4602480"/>
                <a:gd name="connsiteY26" fmla="*/ 567789 h 765909"/>
                <a:gd name="connsiteX27" fmla="*/ 3009900 w 4602480"/>
                <a:gd name="connsiteY27" fmla="*/ 529689 h 765909"/>
                <a:gd name="connsiteX28" fmla="*/ 3101340 w 4602480"/>
                <a:gd name="connsiteY28" fmla="*/ 453489 h 765909"/>
                <a:gd name="connsiteX29" fmla="*/ 3139440 w 4602480"/>
                <a:gd name="connsiteY29" fmla="*/ 400149 h 765909"/>
                <a:gd name="connsiteX30" fmla="*/ 3185160 w 4602480"/>
                <a:gd name="connsiteY30" fmla="*/ 354429 h 765909"/>
                <a:gd name="connsiteX31" fmla="*/ 3200400 w 4602480"/>
                <a:gd name="connsiteY31" fmla="*/ 323949 h 765909"/>
                <a:gd name="connsiteX32" fmla="*/ 3230880 w 4602480"/>
                <a:gd name="connsiteY32" fmla="*/ 293469 h 765909"/>
                <a:gd name="connsiteX33" fmla="*/ 3299460 w 4602480"/>
                <a:gd name="connsiteY33" fmla="*/ 232509 h 765909"/>
                <a:gd name="connsiteX34" fmla="*/ 3360420 w 4602480"/>
                <a:gd name="connsiteY34" fmla="*/ 186789 h 765909"/>
                <a:gd name="connsiteX35" fmla="*/ 3436620 w 4602480"/>
                <a:gd name="connsiteY35" fmla="*/ 118209 h 765909"/>
                <a:gd name="connsiteX36" fmla="*/ 3459480 w 4602480"/>
                <a:gd name="connsiteY36" fmla="*/ 95349 h 765909"/>
                <a:gd name="connsiteX37" fmla="*/ 3512820 w 4602480"/>
                <a:gd name="connsiteY37" fmla="*/ 87729 h 765909"/>
                <a:gd name="connsiteX38" fmla="*/ 3634740 w 4602480"/>
                <a:gd name="connsiteY38" fmla="*/ 57249 h 765909"/>
                <a:gd name="connsiteX39" fmla="*/ 3779520 w 4602480"/>
                <a:gd name="connsiteY39" fmla="*/ 49629 h 765909"/>
                <a:gd name="connsiteX40" fmla="*/ 3939540 w 4602480"/>
                <a:gd name="connsiteY40" fmla="*/ 26769 h 765909"/>
                <a:gd name="connsiteX41" fmla="*/ 4183380 w 4602480"/>
                <a:gd name="connsiteY41" fmla="*/ 19149 h 765909"/>
                <a:gd name="connsiteX42" fmla="*/ 4427220 w 4602480"/>
                <a:gd name="connsiteY42" fmla="*/ 26769 h 765909"/>
                <a:gd name="connsiteX43" fmla="*/ 4518660 w 4602480"/>
                <a:gd name="connsiteY43" fmla="*/ 64869 h 765909"/>
                <a:gd name="connsiteX44" fmla="*/ 4602480 w 4602480"/>
                <a:gd name="connsiteY44" fmla="*/ 72489 h 76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02480" h="765909">
                  <a:moveTo>
                    <a:pt x="0" y="209649"/>
                  </a:moveTo>
                  <a:cubicBezTo>
                    <a:pt x="5080" y="222349"/>
                    <a:pt x="10566" y="234894"/>
                    <a:pt x="15240" y="247749"/>
                  </a:cubicBezTo>
                  <a:cubicBezTo>
                    <a:pt x="20730" y="262846"/>
                    <a:pt x="23296" y="279101"/>
                    <a:pt x="30480" y="293469"/>
                  </a:cubicBezTo>
                  <a:cubicBezTo>
                    <a:pt x="49312" y="331133"/>
                    <a:pt x="42128" y="313173"/>
                    <a:pt x="53340" y="346809"/>
                  </a:cubicBezTo>
                  <a:cubicBezTo>
                    <a:pt x="54870" y="360576"/>
                    <a:pt x="58681" y="422772"/>
                    <a:pt x="68580" y="445869"/>
                  </a:cubicBezTo>
                  <a:cubicBezTo>
                    <a:pt x="72188" y="454287"/>
                    <a:pt x="78740" y="461109"/>
                    <a:pt x="83820" y="468729"/>
                  </a:cubicBezTo>
                  <a:cubicBezTo>
                    <a:pt x="86360" y="483969"/>
                    <a:pt x="84530" y="500630"/>
                    <a:pt x="91440" y="514449"/>
                  </a:cubicBezTo>
                  <a:cubicBezTo>
                    <a:pt x="95536" y="522640"/>
                    <a:pt x="106109" y="525593"/>
                    <a:pt x="114300" y="529689"/>
                  </a:cubicBezTo>
                  <a:cubicBezTo>
                    <a:pt x="121484" y="533281"/>
                    <a:pt x="129976" y="533717"/>
                    <a:pt x="137160" y="537309"/>
                  </a:cubicBezTo>
                  <a:cubicBezTo>
                    <a:pt x="145351" y="541405"/>
                    <a:pt x="151829" y="548453"/>
                    <a:pt x="160020" y="552549"/>
                  </a:cubicBezTo>
                  <a:cubicBezTo>
                    <a:pt x="167204" y="556141"/>
                    <a:pt x="175696" y="556577"/>
                    <a:pt x="182880" y="560169"/>
                  </a:cubicBezTo>
                  <a:cubicBezTo>
                    <a:pt x="276785" y="607122"/>
                    <a:pt x="111527" y="538925"/>
                    <a:pt x="243840" y="583029"/>
                  </a:cubicBezTo>
                  <a:cubicBezTo>
                    <a:pt x="269793" y="591680"/>
                    <a:pt x="294507" y="603689"/>
                    <a:pt x="320040" y="613509"/>
                  </a:cubicBezTo>
                  <a:cubicBezTo>
                    <a:pt x="349174" y="624714"/>
                    <a:pt x="344719" y="620377"/>
                    <a:pt x="381000" y="628749"/>
                  </a:cubicBezTo>
                  <a:cubicBezTo>
                    <a:pt x="401409" y="633459"/>
                    <a:pt x="421264" y="640770"/>
                    <a:pt x="441960" y="643989"/>
                  </a:cubicBezTo>
                  <a:cubicBezTo>
                    <a:pt x="535667" y="658566"/>
                    <a:pt x="629798" y="670326"/>
                    <a:pt x="723900" y="682089"/>
                  </a:cubicBezTo>
                  <a:lnTo>
                    <a:pt x="906780" y="704949"/>
                  </a:lnTo>
                  <a:lnTo>
                    <a:pt x="1036320" y="720189"/>
                  </a:lnTo>
                  <a:cubicBezTo>
                    <a:pt x="1162001" y="751609"/>
                    <a:pt x="1021345" y="718494"/>
                    <a:pt x="1348740" y="743049"/>
                  </a:cubicBezTo>
                  <a:lnTo>
                    <a:pt x="1653540" y="765909"/>
                  </a:lnTo>
                  <a:lnTo>
                    <a:pt x="2567940" y="750669"/>
                  </a:lnTo>
                  <a:cubicBezTo>
                    <a:pt x="2581611" y="750232"/>
                    <a:pt x="2592596" y="737950"/>
                    <a:pt x="2606040" y="735429"/>
                  </a:cubicBezTo>
                  <a:cubicBezTo>
                    <a:pt x="2633615" y="730259"/>
                    <a:pt x="2661920" y="730349"/>
                    <a:pt x="2689860" y="727809"/>
                  </a:cubicBezTo>
                  <a:cubicBezTo>
                    <a:pt x="2709645" y="721214"/>
                    <a:pt x="2732597" y="714061"/>
                    <a:pt x="2750820" y="704949"/>
                  </a:cubicBezTo>
                  <a:cubicBezTo>
                    <a:pt x="2816732" y="671993"/>
                    <a:pt x="2761235" y="689010"/>
                    <a:pt x="2819400" y="674469"/>
                  </a:cubicBezTo>
                  <a:cubicBezTo>
                    <a:pt x="2842260" y="656689"/>
                    <a:pt x="2864255" y="637737"/>
                    <a:pt x="2887980" y="621129"/>
                  </a:cubicBezTo>
                  <a:cubicBezTo>
                    <a:pt x="2915111" y="602137"/>
                    <a:pt x="2945306" y="587660"/>
                    <a:pt x="2971800" y="567789"/>
                  </a:cubicBezTo>
                  <a:cubicBezTo>
                    <a:pt x="2986168" y="557013"/>
                    <a:pt x="2995999" y="541062"/>
                    <a:pt x="3009900" y="529689"/>
                  </a:cubicBezTo>
                  <a:cubicBezTo>
                    <a:pt x="3075144" y="476307"/>
                    <a:pt x="3040796" y="525041"/>
                    <a:pt x="3101340" y="453489"/>
                  </a:cubicBezTo>
                  <a:cubicBezTo>
                    <a:pt x="3115454" y="436809"/>
                    <a:pt x="3125326" y="416829"/>
                    <a:pt x="3139440" y="400149"/>
                  </a:cubicBezTo>
                  <a:cubicBezTo>
                    <a:pt x="3153362" y="383696"/>
                    <a:pt x="3171696" y="371259"/>
                    <a:pt x="3185160" y="354429"/>
                  </a:cubicBezTo>
                  <a:cubicBezTo>
                    <a:pt x="3192256" y="345559"/>
                    <a:pt x="3193584" y="333036"/>
                    <a:pt x="3200400" y="323949"/>
                  </a:cubicBezTo>
                  <a:cubicBezTo>
                    <a:pt x="3209021" y="312454"/>
                    <a:pt x="3220322" y="303215"/>
                    <a:pt x="3230880" y="293469"/>
                  </a:cubicBezTo>
                  <a:cubicBezTo>
                    <a:pt x="3253354" y="272723"/>
                    <a:pt x="3275963" y="252089"/>
                    <a:pt x="3299460" y="232509"/>
                  </a:cubicBezTo>
                  <a:cubicBezTo>
                    <a:pt x="3341668" y="197336"/>
                    <a:pt x="3304841" y="242368"/>
                    <a:pt x="3360420" y="186789"/>
                  </a:cubicBezTo>
                  <a:cubicBezTo>
                    <a:pt x="3490358" y="56851"/>
                    <a:pt x="3320024" y="205656"/>
                    <a:pt x="3436620" y="118209"/>
                  </a:cubicBezTo>
                  <a:cubicBezTo>
                    <a:pt x="3445241" y="111743"/>
                    <a:pt x="3449474" y="99351"/>
                    <a:pt x="3459480" y="95349"/>
                  </a:cubicBezTo>
                  <a:cubicBezTo>
                    <a:pt x="3476156" y="88679"/>
                    <a:pt x="3495040" y="90269"/>
                    <a:pt x="3512820" y="87729"/>
                  </a:cubicBezTo>
                  <a:cubicBezTo>
                    <a:pt x="3554967" y="73680"/>
                    <a:pt x="3582119" y="63827"/>
                    <a:pt x="3634740" y="57249"/>
                  </a:cubicBezTo>
                  <a:cubicBezTo>
                    <a:pt x="3682694" y="51255"/>
                    <a:pt x="3731260" y="52169"/>
                    <a:pt x="3779520" y="49629"/>
                  </a:cubicBezTo>
                  <a:cubicBezTo>
                    <a:pt x="3856918" y="23830"/>
                    <a:pt x="3820019" y="31855"/>
                    <a:pt x="3939540" y="26769"/>
                  </a:cubicBezTo>
                  <a:cubicBezTo>
                    <a:pt x="4020786" y="23312"/>
                    <a:pt x="4102100" y="21689"/>
                    <a:pt x="4183380" y="19149"/>
                  </a:cubicBezTo>
                  <a:cubicBezTo>
                    <a:pt x="4271257" y="-10143"/>
                    <a:pt x="4244459" y="-4434"/>
                    <a:pt x="4427220" y="26769"/>
                  </a:cubicBezTo>
                  <a:cubicBezTo>
                    <a:pt x="4459769" y="32326"/>
                    <a:pt x="4487742" y="53275"/>
                    <a:pt x="4518660" y="64869"/>
                  </a:cubicBezTo>
                  <a:cubicBezTo>
                    <a:pt x="4550479" y="76801"/>
                    <a:pt x="4565678" y="72489"/>
                    <a:pt x="4602480" y="72489"/>
                  </a:cubicBezTo>
                </a:path>
              </a:pathLst>
            </a:custGeom>
            <a:noFill/>
            <a:ln w="5715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igura a mano libera 21"/>
            <p:cNvSpPr/>
            <p:nvPr/>
          </p:nvSpPr>
          <p:spPr>
            <a:xfrm>
              <a:off x="4914900" y="2263140"/>
              <a:ext cx="2194560" cy="1539240"/>
            </a:xfrm>
            <a:custGeom>
              <a:avLst/>
              <a:gdLst>
                <a:gd name="connsiteX0" fmla="*/ 2194560 w 2194560"/>
                <a:gd name="connsiteY0" fmla="*/ 0 h 1539240"/>
                <a:gd name="connsiteX1" fmla="*/ 2186940 w 2194560"/>
                <a:gd name="connsiteY1" fmla="*/ 68580 h 1539240"/>
                <a:gd name="connsiteX2" fmla="*/ 2179320 w 2194560"/>
                <a:gd name="connsiteY2" fmla="*/ 91440 h 1539240"/>
                <a:gd name="connsiteX3" fmla="*/ 2118360 w 2194560"/>
                <a:gd name="connsiteY3" fmla="*/ 121920 h 1539240"/>
                <a:gd name="connsiteX4" fmla="*/ 2095500 w 2194560"/>
                <a:gd name="connsiteY4" fmla="*/ 137160 h 1539240"/>
                <a:gd name="connsiteX5" fmla="*/ 2049780 w 2194560"/>
                <a:gd name="connsiteY5" fmla="*/ 160020 h 1539240"/>
                <a:gd name="connsiteX6" fmla="*/ 1493520 w 2194560"/>
                <a:gd name="connsiteY6" fmla="*/ 152400 h 1539240"/>
                <a:gd name="connsiteX7" fmla="*/ 1417320 w 2194560"/>
                <a:gd name="connsiteY7" fmla="*/ 144780 h 1539240"/>
                <a:gd name="connsiteX8" fmla="*/ 1386840 w 2194560"/>
                <a:gd name="connsiteY8" fmla="*/ 137160 h 1539240"/>
                <a:gd name="connsiteX9" fmla="*/ 1120140 w 2194560"/>
                <a:gd name="connsiteY9" fmla="*/ 129540 h 1539240"/>
                <a:gd name="connsiteX10" fmla="*/ 792480 w 2194560"/>
                <a:gd name="connsiteY10" fmla="*/ 137160 h 1539240"/>
                <a:gd name="connsiteX11" fmla="*/ 716280 w 2194560"/>
                <a:gd name="connsiteY11" fmla="*/ 160020 h 1539240"/>
                <a:gd name="connsiteX12" fmla="*/ 662940 w 2194560"/>
                <a:gd name="connsiteY12" fmla="*/ 167640 h 1539240"/>
                <a:gd name="connsiteX13" fmla="*/ 533400 w 2194560"/>
                <a:gd name="connsiteY13" fmla="*/ 205740 h 1539240"/>
                <a:gd name="connsiteX14" fmla="*/ 480060 w 2194560"/>
                <a:gd name="connsiteY14" fmla="*/ 220980 h 1539240"/>
                <a:gd name="connsiteX15" fmla="*/ 419100 w 2194560"/>
                <a:gd name="connsiteY15" fmla="*/ 266700 h 1539240"/>
                <a:gd name="connsiteX16" fmla="*/ 342900 w 2194560"/>
                <a:gd name="connsiteY16" fmla="*/ 312420 h 1539240"/>
                <a:gd name="connsiteX17" fmla="*/ 289560 w 2194560"/>
                <a:gd name="connsiteY17" fmla="*/ 373380 h 1539240"/>
                <a:gd name="connsiteX18" fmla="*/ 266700 w 2194560"/>
                <a:gd name="connsiteY18" fmla="*/ 403860 h 1539240"/>
                <a:gd name="connsiteX19" fmla="*/ 198120 w 2194560"/>
                <a:gd name="connsiteY19" fmla="*/ 510540 h 1539240"/>
                <a:gd name="connsiteX20" fmla="*/ 167640 w 2194560"/>
                <a:gd name="connsiteY20" fmla="*/ 556260 h 1539240"/>
                <a:gd name="connsiteX21" fmla="*/ 106680 w 2194560"/>
                <a:gd name="connsiteY21" fmla="*/ 662940 h 1539240"/>
                <a:gd name="connsiteX22" fmla="*/ 76200 w 2194560"/>
                <a:gd name="connsiteY22" fmla="*/ 716280 h 1539240"/>
                <a:gd name="connsiteX23" fmla="*/ 60960 w 2194560"/>
                <a:gd name="connsiteY23" fmla="*/ 769620 h 1539240"/>
                <a:gd name="connsiteX24" fmla="*/ 15240 w 2194560"/>
                <a:gd name="connsiteY24" fmla="*/ 868680 h 1539240"/>
                <a:gd name="connsiteX25" fmla="*/ 0 w 2194560"/>
                <a:gd name="connsiteY25" fmla="*/ 944880 h 1539240"/>
                <a:gd name="connsiteX26" fmla="*/ 7620 w 2194560"/>
                <a:gd name="connsiteY26" fmla="*/ 1165860 h 1539240"/>
                <a:gd name="connsiteX27" fmla="*/ 15240 w 2194560"/>
                <a:gd name="connsiteY27" fmla="*/ 1234440 h 1539240"/>
                <a:gd name="connsiteX28" fmla="*/ 38100 w 2194560"/>
                <a:gd name="connsiteY28" fmla="*/ 1264920 h 1539240"/>
                <a:gd name="connsiteX29" fmla="*/ 53340 w 2194560"/>
                <a:gd name="connsiteY29" fmla="*/ 1287780 h 1539240"/>
                <a:gd name="connsiteX30" fmla="*/ 76200 w 2194560"/>
                <a:gd name="connsiteY30" fmla="*/ 1303020 h 1539240"/>
                <a:gd name="connsiteX31" fmla="*/ 121920 w 2194560"/>
                <a:gd name="connsiteY31" fmla="*/ 1348740 h 1539240"/>
                <a:gd name="connsiteX32" fmla="*/ 144780 w 2194560"/>
                <a:gd name="connsiteY32" fmla="*/ 1371600 h 1539240"/>
                <a:gd name="connsiteX33" fmla="*/ 167640 w 2194560"/>
                <a:gd name="connsiteY33" fmla="*/ 1386840 h 1539240"/>
                <a:gd name="connsiteX34" fmla="*/ 220980 w 2194560"/>
                <a:gd name="connsiteY34" fmla="*/ 1409700 h 1539240"/>
                <a:gd name="connsiteX35" fmla="*/ 266700 w 2194560"/>
                <a:gd name="connsiteY35" fmla="*/ 1432560 h 1539240"/>
                <a:gd name="connsiteX36" fmla="*/ 335280 w 2194560"/>
                <a:gd name="connsiteY36" fmla="*/ 1440180 h 1539240"/>
                <a:gd name="connsiteX37" fmla="*/ 358140 w 2194560"/>
                <a:gd name="connsiteY37" fmla="*/ 1447800 h 1539240"/>
                <a:gd name="connsiteX38" fmla="*/ 381000 w 2194560"/>
                <a:gd name="connsiteY38" fmla="*/ 1470660 h 1539240"/>
                <a:gd name="connsiteX39" fmla="*/ 464820 w 2194560"/>
                <a:gd name="connsiteY39" fmla="*/ 1478280 h 1539240"/>
                <a:gd name="connsiteX40" fmla="*/ 510540 w 2194560"/>
                <a:gd name="connsiteY40" fmla="*/ 1485900 h 1539240"/>
                <a:gd name="connsiteX41" fmla="*/ 541020 w 2194560"/>
                <a:gd name="connsiteY41" fmla="*/ 1508760 h 1539240"/>
                <a:gd name="connsiteX42" fmla="*/ 594360 w 2194560"/>
                <a:gd name="connsiteY42" fmla="*/ 1524000 h 1539240"/>
                <a:gd name="connsiteX43" fmla="*/ 678180 w 2194560"/>
                <a:gd name="connsiteY43" fmla="*/ 1531620 h 1539240"/>
                <a:gd name="connsiteX44" fmla="*/ 731520 w 2194560"/>
                <a:gd name="connsiteY44" fmla="*/ 1539240 h 1539240"/>
                <a:gd name="connsiteX45" fmla="*/ 830580 w 2194560"/>
                <a:gd name="connsiteY45" fmla="*/ 1531620 h 1539240"/>
                <a:gd name="connsiteX46" fmla="*/ 876300 w 2194560"/>
                <a:gd name="connsiteY46" fmla="*/ 1524000 h 153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94560" h="1539240">
                  <a:moveTo>
                    <a:pt x="2194560" y="0"/>
                  </a:moveTo>
                  <a:cubicBezTo>
                    <a:pt x="2192020" y="22860"/>
                    <a:pt x="2190721" y="45892"/>
                    <a:pt x="2186940" y="68580"/>
                  </a:cubicBezTo>
                  <a:cubicBezTo>
                    <a:pt x="2185620" y="76503"/>
                    <a:pt x="2185660" y="86509"/>
                    <a:pt x="2179320" y="91440"/>
                  </a:cubicBezTo>
                  <a:cubicBezTo>
                    <a:pt x="2161387" y="105388"/>
                    <a:pt x="2137263" y="109318"/>
                    <a:pt x="2118360" y="121920"/>
                  </a:cubicBezTo>
                  <a:cubicBezTo>
                    <a:pt x="2110740" y="127000"/>
                    <a:pt x="2103691" y="133064"/>
                    <a:pt x="2095500" y="137160"/>
                  </a:cubicBezTo>
                  <a:cubicBezTo>
                    <a:pt x="2032404" y="168708"/>
                    <a:pt x="2115294" y="116344"/>
                    <a:pt x="2049780" y="160020"/>
                  </a:cubicBezTo>
                  <a:lnTo>
                    <a:pt x="1493520" y="152400"/>
                  </a:lnTo>
                  <a:cubicBezTo>
                    <a:pt x="1468001" y="151785"/>
                    <a:pt x="1442590" y="148390"/>
                    <a:pt x="1417320" y="144780"/>
                  </a:cubicBezTo>
                  <a:cubicBezTo>
                    <a:pt x="1406953" y="143299"/>
                    <a:pt x="1397299" y="137696"/>
                    <a:pt x="1386840" y="137160"/>
                  </a:cubicBezTo>
                  <a:cubicBezTo>
                    <a:pt x="1298020" y="132605"/>
                    <a:pt x="1209040" y="132080"/>
                    <a:pt x="1120140" y="129540"/>
                  </a:cubicBezTo>
                  <a:lnTo>
                    <a:pt x="792480" y="137160"/>
                  </a:lnTo>
                  <a:cubicBezTo>
                    <a:pt x="650206" y="142851"/>
                    <a:pt x="794809" y="136461"/>
                    <a:pt x="716280" y="160020"/>
                  </a:cubicBezTo>
                  <a:cubicBezTo>
                    <a:pt x="699077" y="165181"/>
                    <a:pt x="680412" y="163480"/>
                    <a:pt x="662940" y="167640"/>
                  </a:cubicBezTo>
                  <a:cubicBezTo>
                    <a:pt x="492878" y="208131"/>
                    <a:pt x="603433" y="184730"/>
                    <a:pt x="533400" y="205740"/>
                  </a:cubicBezTo>
                  <a:cubicBezTo>
                    <a:pt x="515688" y="211053"/>
                    <a:pt x="497840" y="215900"/>
                    <a:pt x="480060" y="220980"/>
                  </a:cubicBezTo>
                  <a:cubicBezTo>
                    <a:pt x="459740" y="236220"/>
                    <a:pt x="441818" y="255341"/>
                    <a:pt x="419100" y="266700"/>
                  </a:cubicBezTo>
                  <a:cubicBezTo>
                    <a:pt x="383157" y="284672"/>
                    <a:pt x="371257" y="287214"/>
                    <a:pt x="342900" y="312420"/>
                  </a:cubicBezTo>
                  <a:cubicBezTo>
                    <a:pt x="298344" y="352025"/>
                    <a:pt x="314753" y="338110"/>
                    <a:pt x="289560" y="373380"/>
                  </a:cubicBezTo>
                  <a:cubicBezTo>
                    <a:pt x="282178" y="383714"/>
                    <a:pt x="273745" y="393293"/>
                    <a:pt x="266700" y="403860"/>
                  </a:cubicBezTo>
                  <a:cubicBezTo>
                    <a:pt x="243251" y="439034"/>
                    <a:pt x="221159" y="475096"/>
                    <a:pt x="198120" y="510540"/>
                  </a:cubicBezTo>
                  <a:cubicBezTo>
                    <a:pt x="188138" y="525897"/>
                    <a:pt x="175831" y="539877"/>
                    <a:pt x="167640" y="556260"/>
                  </a:cubicBezTo>
                  <a:cubicBezTo>
                    <a:pt x="136956" y="617628"/>
                    <a:pt x="163974" y="565541"/>
                    <a:pt x="106680" y="662940"/>
                  </a:cubicBezTo>
                  <a:cubicBezTo>
                    <a:pt x="96297" y="680591"/>
                    <a:pt x="81826" y="696590"/>
                    <a:pt x="76200" y="716280"/>
                  </a:cubicBezTo>
                  <a:cubicBezTo>
                    <a:pt x="71120" y="734060"/>
                    <a:pt x="67179" y="752206"/>
                    <a:pt x="60960" y="769620"/>
                  </a:cubicBezTo>
                  <a:cubicBezTo>
                    <a:pt x="17765" y="890565"/>
                    <a:pt x="58750" y="759904"/>
                    <a:pt x="15240" y="868680"/>
                  </a:cubicBezTo>
                  <a:cubicBezTo>
                    <a:pt x="8744" y="884919"/>
                    <a:pt x="2155" y="931952"/>
                    <a:pt x="0" y="944880"/>
                  </a:cubicBezTo>
                  <a:cubicBezTo>
                    <a:pt x="2540" y="1018540"/>
                    <a:pt x="3746" y="1092258"/>
                    <a:pt x="7620" y="1165860"/>
                  </a:cubicBezTo>
                  <a:cubicBezTo>
                    <a:pt x="8829" y="1188829"/>
                    <a:pt x="8476" y="1212456"/>
                    <a:pt x="15240" y="1234440"/>
                  </a:cubicBezTo>
                  <a:cubicBezTo>
                    <a:pt x="18975" y="1246578"/>
                    <a:pt x="30718" y="1254586"/>
                    <a:pt x="38100" y="1264920"/>
                  </a:cubicBezTo>
                  <a:cubicBezTo>
                    <a:pt x="43423" y="1272372"/>
                    <a:pt x="46864" y="1281304"/>
                    <a:pt x="53340" y="1287780"/>
                  </a:cubicBezTo>
                  <a:cubicBezTo>
                    <a:pt x="59816" y="1294256"/>
                    <a:pt x="69355" y="1296936"/>
                    <a:pt x="76200" y="1303020"/>
                  </a:cubicBezTo>
                  <a:cubicBezTo>
                    <a:pt x="92309" y="1317339"/>
                    <a:pt x="106680" y="1333500"/>
                    <a:pt x="121920" y="1348740"/>
                  </a:cubicBezTo>
                  <a:cubicBezTo>
                    <a:pt x="129540" y="1356360"/>
                    <a:pt x="135814" y="1365622"/>
                    <a:pt x="144780" y="1371600"/>
                  </a:cubicBezTo>
                  <a:cubicBezTo>
                    <a:pt x="152400" y="1376680"/>
                    <a:pt x="159449" y="1382744"/>
                    <a:pt x="167640" y="1386840"/>
                  </a:cubicBezTo>
                  <a:cubicBezTo>
                    <a:pt x="253128" y="1429584"/>
                    <a:pt x="109986" y="1346275"/>
                    <a:pt x="220980" y="1409700"/>
                  </a:cubicBezTo>
                  <a:cubicBezTo>
                    <a:pt x="242663" y="1422090"/>
                    <a:pt x="242046" y="1428451"/>
                    <a:pt x="266700" y="1432560"/>
                  </a:cubicBezTo>
                  <a:cubicBezTo>
                    <a:pt x="289388" y="1436341"/>
                    <a:pt x="312420" y="1437640"/>
                    <a:pt x="335280" y="1440180"/>
                  </a:cubicBezTo>
                  <a:cubicBezTo>
                    <a:pt x="342900" y="1442720"/>
                    <a:pt x="351457" y="1443345"/>
                    <a:pt x="358140" y="1447800"/>
                  </a:cubicBezTo>
                  <a:cubicBezTo>
                    <a:pt x="367106" y="1453778"/>
                    <a:pt x="370638" y="1467700"/>
                    <a:pt x="381000" y="1470660"/>
                  </a:cubicBezTo>
                  <a:cubicBezTo>
                    <a:pt x="407976" y="1478367"/>
                    <a:pt x="436957" y="1475002"/>
                    <a:pt x="464820" y="1478280"/>
                  </a:cubicBezTo>
                  <a:cubicBezTo>
                    <a:pt x="480164" y="1480085"/>
                    <a:pt x="495300" y="1483360"/>
                    <a:pt x="510540" y="1485900"/>
                  </a:cubicBezTo>
                  <a:cubicBezTo>
                    <a:pt x="520700" y="1493520"/>
                    <a:pt x="529993" y="1502459"/>
                    <a:pt x="541020" y="1508760"/>
                  </a:cubicBezTo>
                  <a:cubicBezTo>
                    <a:pt x="548175" y="1512848"/>
                    <a:pt x="589519" y="1523355"/>
                    <a:pt x="594360" y="1524000"/>
                  </a:cubicBezTo>
                  <a:cubicBezTo>
                    <a:pt x="622169" y="1527708"/>
                    <a:pt x="650296" y="1528522"/>
                    <a:pt x="678180" y="1531620"/>
                  </a:cubicBezTo>
                  <a:cubicBezTo>
                    <a:pt x="696031" y="1533603"/>
                    <a:pt x="713740" y="1536700"/>
                    <a:pt x="731520" y="1539240"/>
                  </a:cubicBezTo>
                  <a:cubicBezTo>
                    <a:pt x="764540" y="1536700"/>
                    <a:pt x="797689" y="1535489"/>
                    <a:pt x="830580" y="1531620"/>
                  </a:cubicBezTo>
                  <a:cubicBezTo>
                    <a:pt x="905823" y="1522768"/>
                    <a:pt x="831265" y="1524000"/>
                    <a:pt x="876300" y="1524000"/>
                  </a:cubicBezTo>
                </a:path>
              </a:pathLst>
            </a:custGeom>
            <a:noFill/>
            <a:ln w="60325">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igura a mano libera 22"/>
            <p:cNvSpPr/>
            <p:nvPr/>
          </p:nvSpPr>
          <p:spPr>
            <a:xfrm>
              <a:off x="2272459" y="584200"/>
              <a:ext cx="7049341" cy="3962400"/>
            </a:xfrm>
            <a:custGeom>
              <a:avLst/>
              <a:gdLst>
                <a:gd name="connsiteX0" fmla="*/ 3975941 w 7049341"/>
                <a:gd name="connsiteY0" fmla="*/ 3556000 h 3962400"/>
                <a:gd name="connsiteX1" fmla="*/ 4014041 w 7049341"/>
                <a:gd name="connsiteY1" fmla="*/ 3835400 h 3962400"/>
                <a:gd name="connsiteX2" fmla="*/ 4039441 w 7049341"/>
                <a:gd name="connsiteY2" fmla="*/ 3873500 h 3962400"/>
                <a:gd name="connsiteX3" fmla="*/ 4128341 w 7049341"/>
                <a:gd name="connsiteY3" fmla="*/ 3898900 h 3962400"/>
                <a:gd name="connsiteX4" fmla="*/ 4153741 w 7049341"/>
                <a:gd name="connsiteY4" fmla="*/ 3937000 h 3962400"/>
                <a:gd name="connsiteX5" fmla="*/ 4229941 w 7049341"/>
                <a:gd name="connsiteY5" fmla="*/ 3962400 h 3962400"/>
                <a:gd name="connsiteX6" fmla="*/ 5004641 w 7049341"/>
                <a:gd name="connsiteY6" fmla="*/ 3949700 h 3962400"/>
                <a:gd name="connsiteX7" fmla="*/ 5080841 w 7049341"/>
                <a:gd name="connsiteY7" fmla="*/ 3924300 h 3962400"/>
                <a:gd name="connsiteX8" fmla="*/ 5245941 w 7049341"/>
                <a:gd name="connsiteY8" fmla="*/ 3898900 h 3962400"/>
                <a:gd name="connsiteX9" fmla="*/ 5309441 w 7049341"/>
                <a:gd name="connsiteY9" fmla="*/ 3886200 h 3962400"/>
                <a:gd name="connsiteX10" fmla="*/ 5411041 w 7049341"/>
                <a:gd name="connsiteY10" fmla="*/ 3873500 h 3962400"/>
                <a:gd name="connsiteX11" fmla="*/ 5461841 w 7049341"/>
                <a:gd name="connsiteY11" fmla="*/ 3860800 h 3962400"/>
                <a:gd name="connsiteX12" fmla="*/ 5550741 w 7049341"/>
                <a:gd name="connsiteY12" fmla="*/ 3848100 h 3962400"/>
                <a:gd name="connsiteX13" fmla="*/ 5741241 w 7049341"/>
                <a:gd name="connsiteY13" fmla="*/ 3759200 h 3962400"/>
                <a:gd name="connsiteX14" fmla="*/ 5944441 w 7049341"/>
                <a:gd name="connsiteY14" fmla="*/ 3657600 h 3962400"/>
                <a:gd name="connsiteX15" fmla="*/ 5982541 w 7049341"/>
                <a:gd name="connsiteY15" fmla="*/ 3632200 h 3962400"/>
                <a:gd name="connsiteX16" fmla="*/ 6261941 w 7049341"/>
                <a:gd name="connsiteY16" fmla="*/ 3352800 h 3962400"/>
                <a:gd name="connsiteX17" fmla="*/ 6300041 w 7049341"/>
                <a:gd name="connsiteY17" fmla="*/ 3289300 h 3962400"/>
                <a:gd name="connsiteX18" fmla="*/ 6503241 w 7049341"/>
                <a:gd name="connsiteY18" fmla="*/ 2997200 h 3962400"/>
                <a:gd name="connsiteX19" fmla="*/ 6528641 w 7049341"/>
                <a:gd name="connsiteY19" fmla="*/ 2933700 h 3962400"/>
                <a:gd name="connsiteX20" fmla="*/ 6719141 w 7049341"/>
                <a:gd name="connsiteY20" fmla="*/ 2603500 h 3962400"/>
                <a:gd name="connsiteX21" fmla="*/ 6769941 w 7049341"/>
                <a:gd name="connsiteY21" fmla="*/ 2425700 h 3962400"/>
                <a:gd name="connsiteX22" fmla="*/ 6795341 w 7049341"/>
                <a:gd name="connsiteY22" fmla="*/ 2387600 h 3962400"/>
                <a:gd name="connsiteX23" fmla="*/ 6846141 w 7049341"/>
                <a:gd name="connsiteY23" fmla="*/ 2286000 h 3962400"/>
                <a:gd name="connsiteX24" fmla="*/ 6960441 w 7049341"/>
                <a:gd name="connsiteY24" fmla="*/ 1828800 h 3962400"/>
                <a:gd name="connsiteX25" fmla="*/ 6973141 w 7049341"/>
                <a:gd name="connsiteY25" fmla="*/ 1778000 h 3962400"/>
                <a:gd name="connsiteX26" fmla="*/ 6998541 w 7049341"/>
                <a:gd name="connsiteY26" fmla="*/ 1600200 h 3962400"/>
                <a:gd name="connsiteX27" fmla="*/ 7011241 w 7049341"/>
                <a:gd name="connsiteY27" fmla="*/ 1473200 h 3962400"/>
                <a:gd name="connsiteX28" fmla="*/ 7049341 w 7049341"/>
                <a:gd name="connsiteY28" fmla="*/ 1308100 h 3962400"/>
                <a:gd name="connsiteX29" fmla="*/ 7036641 w 7049341"/>
                <a:gd name="connsiteY29" fmla="*/ 850900 h 3962400"/>
                <a:gd name="connsiteX30" fmla="*/ 6985841 w 7049341"/>
                <a:gd name="connsiteY30" fmla="*/ 660400 h 3962400"/>
                <a:gd name="connsiteX31" fmla="*/ 6846141 w 7049341"/>
                <a:gd name="connsiteY31" fmla="*/ 381000 h 3962400"/>
                <a:gd name="connsiteX32" fmla="*/ 6795341 w 7049341"/>
                <a:gd name="connsiteY32" fmla="*/ 317500 h 3962400"/>
                <a:gd name="connsiteX33" fmla="*/ 6668341 w 7049341"/>
                <a:gd name="connsiteY33" fmla="*/ 254000 h 3962400"/>
                <a:gd name="connsiteX34" fmla="*/ 6630241 w 7049341"/>
                <a:gd name="connsiteY34" fmla="*/ 228600 h 3962400"/>
                <a:gd name="connsiteX35" fmla="*/ 6541341 w 7049341"/>
                <a:gd name="connsiteY35" fmla="*/ 190500 h 3962400"/>
                <a:gd name="connsiteX36" fmla="*/ 6185741 w 7049341"/>
                <a:gd name="connsiteY36" fmla="*/ 88900 h 3962400"/>
                <a:gd name="connsiteX37" fmla="*/ 6096841 w 7049341"/>
                <a:gd name="connsiteY37" fmla="*/ 76200 h 3962400"/>
                <a:gd name="connsiteX38" fmla="*/ 5715841 w 7049341"/>
                <a:gd name="connsiteY38" fmla="*/ 38100 h 3962400"/>
                <a:gd name="connsiteX39" fmla="*/ 5487241 w 7049341"/>
                <a:gd name="connsiteY39" fmla="*/ 0 h 3962400"/>
                <a:gd name="connsiteX40" fmla="*/ 4204541 w 7049341"/>
                <a:gd name="connsiteY40" fmla="*/ 12700 h 3962400"/>
                <a:gd name="connsiteX41" fmla="*/ 3988641 w 7049341"/>
                <a:gd name="connsiteY41" fmla="*/ 63500 h 3962400"/>
                <a:gd name="connsiteX42" fmla="*/ 3874341 w 7049341"/>
                <a:gd name="connsiteY42" fmla="*/ 76200 h 3962400"/>
                <a:gd name="connsiteX43" fmla="*/ 3785441 w 7049341"/>
                <a:gd name="connsiteY43" fmla="*/ 101600 h 3962400"/>
                <a:gd name="connsiteX44" fmla="*/ 3721941 w 7049341"/>
                <a:gd name="connsiteY44" fmla="*/ 114300 h 3962400"/>
                <a:gd name="connsiteX45" fmla="*/ 3633041 w 7049341"/>
                <a:gd name="connsiteY45" fmla="*/ 152400 h 3962400"/>
                <a:gd name="connsiteX46" fmla="*/ 3518741 w 7049341"/>
                <a:gd name="connsiteY46" fmla="*/ 165100 h 3962400"/>
                <a:gd name="connsiteX47" fmla="*/ 3455241 w 7049341"/>
                <a:gd name="connsiteY47" fmla="*/ 177800 h 3962400"/>
                <a:gd name="connsiteX48" fmla="*/ 3353641 w 7049341"/>
                <a:gd name="connsiteY48" fmla="*/ 190500 h 3962400"/>
                <a:gd name="connsiteX49" fmla="*/ 3175841 w 7049341"/>
                <a:gd name="connsiteY49" fmla="*/ 228600 h 3962400"/>
                <a:gd name="connsiteX50" fmla="*/ 3061541 w 7049341"/>
                <a:gd name="connsiteY50" fmla="*/ 279400 h 3962400"/>
                <a:gd name="connsiteX51" fmla="*/ 2947241 w 7049341"/>
                <a:gd name="connsiteY51" fmla="*/ 304800 h 3962400"/>
                <a:gd name="connsiteX52" fmla="*/ 2667841 w 7049341"/>
                <a:gd name="connsiteY52" fmla="*/ 381000 h 3962400"/>
                <a:gd name="connsiteX53" fmla="*/ 2464641 w 7049341"/>
                <a:gd name="connsiteY53" fmla="*/ 457200 h 3962400"/>
                <a:gd name="connsiteX54" fmla="*/ 2324941 w 7049341"/>
                <a:gd name="connsiteY54" fmla="*/ 482600 h 3962400"/>
                <a:gd name="connsiteX55" fmla="*/ 2147141 w 7049341"/>
                <a:gd name="connsiteY55" fmla="*/ 546100 h 3962400"/>
                <a:gd name="connsiteX56" fmla="*/ 2045541 w 7049341"/>
                <a:gd name="connsiteY56" fmla="*/ 571500 h 3962400"/>
                <a:gd name="connsiteX57" fmla="*/ 1816941 w 7049341"/>
                <a:gd name="connsiteY57" fmla="*/ 635000 h 3962400"/>
                <a:gd name="connsiteX58" fmla="*/ 1740741 w 7049341"/>
                <a:gd name="connsiteY58" fmla="*/ 660400 h 3962400"/>
                <a:gd name="connsiteX59" fmla="*/ 1664541 w 7049341"/>
                <a:gd name="connsiteY59" fmla="*/ 673100 h 3962400"/>
                <a:gd name="connsiteX60" fmla="*/ 1626441 w 7049341"/>
                <a:gd name="connsiteY60" fmla="*/ 685800 h 3962400"/>
                <a:gd name="connsiteX61" fmla="*/ 1410541 w 7049341"/>
                <a:gd name="connsiteY61" fmla="*/ 736600 h 3962400"/>
                <a:gd name="connsiteX62" fmla="*/ 1359741 w 7049341"/>
                <a:gd name="connsiteY62" fmla="*/ 749300 h 3962400"/>
                <a:gd name="connsiteX63" fmla="*/ 1321641 w 7049341"/>
                <a:gd name="connsiteY63" fmla="*/ 762000 h 3962400"/>
                <a:gd name="connsiteX64" fmla="*/ 1016841 w 7049341"/>
                <a:gd name="connsiteY64" fmla="*/ 825500 h 3962400"/>
                <a:gd name="connsiteX65" fmla="*/ 800941 w 7049341"/>
                <a:gd name="connsiteY65" fmla="*/ 876300 h 3962400"/>
                <a:gd name="connsiteX66" fmla="*/ 585041 w 7049341"/>
                <a:gd name="connsiteY66" fmla="*/ 965200 h 3962400"/>
                <a:gd name="connsiteX67" fmla="*/ 546941 w 7049341"/>
                <a:gd name="connsiteY67" fmla="*/ 977900 h 3962400"/>
                <a:gd name="connsiteX68" fmla="*/ 64341 w 7049341"/>
                <a:gd name="connsiteY68" fmla="*/ 990600 h 3962400"/>
                <a:gd name="connsiteX69" fmla="*/ 841 w 7049341"/>
                <a:gd name="connsiteY69" fmla="*/ 1066800 h 3962400"/>
                <a:gd name="connsiteX70" fmla="*/ 841 w 7049341"/>
                <a:gd name="connsiteY70" fmla="*/ 1079500 h 39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49341" h="3962400">
                  <a:moveTo>
                    <a:pt x="3975941" y="3556000"/>
                  </a:moveTo>
                  <a:cubicBezTo>
                    <a:pt x="3988641" y="3649133"/>
                    <a:pt x="3995607" y="3743230"/>
                    <a:pt x="4014041" y="3835400"/>
                  </a:cubicBezTo>
                  <a:cubicBezTo>
                    <a:pt x="4017034" y="3850367"/>
                    <a:pt x="4027522" y="3863965"/>
                    <a:pt x="4039441" y="3873500"/>
                  </a:cubicBezTo>
                  <a:cubicBezTo>
                    <a:pt x="4047723" y="3880125"/>
                    <a:pt x="4125022" y="3898070"/>
                    <a:pt x="4128341" y="3898900"/>
                  </a:cubicBezTo>
                  <a:cubicBezTo>
                    <a:pt x="4136808" y="3911600"/>
                    <a:pt x="4140798" y="3928910"/>
                    <a:pt x="4153741" y="3937000"/>
                  </a:cubicBezTo>
                  <a:cubicBezTo>
                    <a:pt x="4176445" y="3951190"/>
                    <a:pt x="4229941" y="3962400"/>
                    <a:pt x="4229941" y="3962400"/>
                  </a:cubicBezTo>
                  <a:cubicBezTo>
                    <a:pt x="4488174" y="3958167"/>
                    <a:pt x="4746631" y="3961253"/>
                    <a:pt x="5004641" y="3949700"/>
                  </a:cubicBezTo>
                  <a:cubicBezTo>
                    <a:pt x="5031388" y="3948502"/>
                    <a:pt x="5054641" y="3929816"/>
                    <a:pt x="5080841" y="3924300"/>
                  </a:cubicBezTo>
                  <a:cubicBezTo>
                    <a:pt x="5135327" y="3912829"/>
                    <a:pt x="5191018" y="3908054"/>
                    <a:pt x="5245941" y="3898900"/>
                  </a:cubicBezTo>
                  <a:cubicBezTo>
                    <a:pt x="5267233" y="3895351"/>
                    <a:pt x="5288106" y="3889482"/>
                    <a:pt x="5309441" y="3886200"/>
                  </a:cubicBezTo>
                  <a:cubicBezTo>
                    <a:pt x="5343174" y="3881010"/>
                    <a:pt x="5377375" y="3879111"/>
                    <a:pt x="5411041" y="3873500"/>
                  </a:cubicBezTo>
                  <a:cubicBezTo>
                    <a:pt x="5428258" y="3870631"/>
                    <a:pt x="5444668" y="3863922"/>
                    <a:pt x="5461841" y="3860800"/>
                  </a:cubicBezTo>
                  <a:cubicBezTo>
                    <a:pt x="5491292" y="3855445"/>
                    <a:pt x="5521108" y="3852333"/>
                    <a:pt x="5550741" y="3848100"/>
                  </a:cubicBezTo>
                  <a:cubicBezTo>
                    <a:pt x="5834058" y="3706441"/>
                    <a:pt x="5351656" y="3946201"/>
                    <a:pt x="5741241" y="3759200"/>
                  </a:cubicBezTo>
                  <a:cubicBezTo>
                    <a:pt x="5809512" y="3726430"/>
                    <a:pt x="5881431" y="3699606"/>
                    <a:pt x="5944441" y="3657600"/>
                  </a:cubicBezTo>
                  <a:cubicBezTo>
                    <a:pt x="5957141" y="3649133"/>
                    <a:pt x="5970728" y="3641865"/>
                    <a:pt x="5982541" y="3632200"/>
                  </a:cubicBezTo>
                  <a:cubicBezTo>
                    <a:pt x="6091362" y="3543164"/>
                    <a:pt x="6165673" y="3466056"/>
                    <a:pt x="6261941" y="3352800"/>
                  </a:cubicBezTo>
                  <a:cubicBezTo>
                    <a:pt x="6277928" y="3333992"/>
                    <a:pt x="6286181" y="3309726"/>
                    <a:pt x="6300041" y="3289300"/>
                  </a:cubicBezTo>
                  <a:cubicBezTo>
                    <a:pt x="6366640" y="3191154"/>
                    <a:pt x="6439102" y="3096971"/>
                    <a:pt x="6503241" y="2997200"/>
                  </a:cubicBezTo>
                  <a:cubicBezTo>
                    <a:pt x="6515569" y="2978023"/>
                    <a:pt x="6517330" y="2953494"/>
                    <a:pt x="6528641" y="2933700"/>
                  </a:cubicBezTo>
                  <a:cubicBezTo>
                    <a:pt x="6583834" y="2837112"/>
                    <a:pt x="6677334" y="2714985"/>
                    <a:pt x="6719141" y="2603500"/>
                  </a:cubicBezTo>
                  <a:cubicBezTo>
                    <a:pt x="6740784" y="2545786"/>
                    <a:pt x="6749427" y="2483824"/>
                    <a:pt x="6769941" y="2425700"/>
                  </a:cubicBezTo>
                  <a:cubicBezTo>
                    <a:pt x="6775021" y="2411307"/>
                    <a:pt x="6788032" y="2401000"/>
                    <a:pt x="6795341" y="2387600"/>
                  </a:cubicBezTo>
                  <a:cubicBezTo>
                    <a:pt x="6813472" y="2354359"/>
                    <a:pt x="6835412" y="2322312"/>
                    <a:pt x="6846141" y="2286000"/>
                  </a:cubicBezTo>
                  <a:cubicBezTo>
                    <a:pt x="6890652" y="2135348"/>
                    <a:pt x="6922341" y="1981200"/>
                    <a:pt x="6960441" y="1828800"/>
                  </a:cubicBezTo>
                  <a:cubicBezTo>
                    <a:pt x="6964674" y="1811867"/>
                    <a:pt x="6970673" y="1795279"/>
                    <a:pt x="6973141" y="1778000"/>
                  </a:cubicBezTo>
                  <a:cubicBezTo>
                    <a:pt x="6981608" y="1718733"/>
                    <a:pt x="6991115" y="1659606"/>
                    <a:pt x="6998541" y="1600200"/>
                  </a:cubicBezTo>
                  <a:cubicBezTo>
                    <a:pt x="7003818" y="1557984"/>
                    <a:pt x="7003951" y="1515115"/>
                    <a:pt x="7011241" y="1473200"/>
                  </a:cubicBezTo>
                  <a:cubicBezTo>
                    <a:pt x="7020918" y="1417556"/>
                    <a:pt x="7036641" y="1363133"/>
                    <a:pt x="7049341" y="1308100"/>
                  </a:cubicBezTo>
                  <a:cubicBezTo>
                    <a:pt x="7045108" y="1155700"/>
                    <a:pt x="7044069" y="1003178"/>
                    <a:pt x="7036641" y="850900"/>
                  </a:cubicBezTo>
                  <a:cubicBezTo>
                    <a:pt x="7034662" y="810340"/>
                    <a:pt x="6990444" y="672367"/>
                    <a:pt x="6985841" y="660400"/>
                  </a:cubicBezTo>
                  <a:cubicBezTo>
                    <a:pt x="6933341" y="523901"/>
                    <a:pt x="6917869" y="479626"/>
                    <a:pt x="6846141" y="381000"/>
                  </a:cubicBezTo>
                  <a:cubicBezTo>
                    <a:pt x="6830198" y="359078"/>
                    <a:pt x="6814508" y="336667"/>
                    <a:pt x="6795341" y="317500"/>
                  </a:cubicBezTo>
                  <a:cubicBezTo>
                    <a:pt x="6740397" y="262556"/>
                    <a:pt x="6742770" y="287079"/>
                    <a:pt x="6668341" y="254000"/>
                  </a:cubicBezTo>
                  <a:cubicBezTo>
                    <a:pt x="6654393" y="247801"/>
                    <a:pt x="6643893" y="235426"/>
                    <a:pt x="6630241" y="228600"/>
                  </a:cubicBezTo>
                  <a:cubicBezTo>
                    <a:pt x="6601405" y="214182"/>
                    <a:pt x="6571593" y="201646"/>
                    <a:pt x="6541341" y="190500"/>
                  </a:cubicBezTo>
                  <a:cubicBezTo>
                    <a:pt x="6449669" y="156726"/>
                    <a:pt x="6275351" y="101701"/>
                    <a:pt x="6185741" y="88900"/>
                  </a:cubicBezTo>
                  <a:lnTo>
                    <a:pt x="6096841" y="76200"/>
                  </a:lnTo>
                  <a:cubicBezTo>
                    <a:pt x="5943074" y="24944"/>
                    <a:pt x="6131466" y="84281"/>
                    <a:pt x="5715841" y="38100"/>
                  </a:cubicBezTo>
                  <a:cubicBezTo>
                    <a:pt x="5639062" y="29569"/>
                    <a:pt x="5563441" y="12700"/>
                    <a:pt x="5487241" y="0"/>
                  </a:cubicBezTo>
                  <a:lnTo>
                    <a:pt x="4204541" y="12700"/>
                  </a:lnTo>
                  <a:cubicBezTo>
                    <a:pt x="4108659" y="14476"/>
                    <a:pt x="4090021" y="42157"/>
                    <a:pt x="3988641" y="63500"/>
                  </a:cubicBezTo>
                  <a:cubicBezTo>
                    <a:pt x="3951129" y="71397"/>
                    <a:pt x="3912441" y="71967"/>
                    <a:pt x="3874341" y="76200"/>
                  </a:cubicBezTo>
                  <a:cubicBezTo>
                    <a:pt x="3844708" y="84667"/>
                    <a:pt x="3815340" y="94125"/>
                    <a:pt x="3785441" y="101600"/>
                  </a:cubicBezTo>
                  <a:cubicBezTo>
                    <a:pt x="3764500" y="106835"/>
                    <a:pt x="3742152" y="106721"/>
                    <a:pt x="3721941" y="114300"/>
                  </a:cubicBezTo>
                  <a:cubicBezTo>
                    <a:pt x="3624861" y="150705"/>
                    <a:pt x="3749487" y="134485"/>
                    <a:pt x="3633041" y="152400"/>
                  </a:cubicBezTo>
                  <a:cubicBezTo>
                    <a:pt x="3595152" y="158229"/>
                    <a:pt x="3556690" y="159679"/>
                    <a:pt x="3518741" y="165100"/>
                  </a:cubicBezTo>
                  <a:cubicBezTo>
                    <a:pt x="3497372" y="168153"/>
                    <a:pt x="3476576" y="174518"/>
                    <a:pt x="3455241" y="177800"/>
                  </a:cubicBezTo>
                  <a:cubicBezTo>
                    <a:pt x="3421508" y="182990"/>
                    <a:pt x="3387428" y="185673"/>
                    <a:pt x="3353641" y="190500"/>
                  </a:cubicBezTo>
                  <a:cubicBezTo>
                    <a:pt x="3301298" y="197978"/>
                    <a:pt x="3223399" y="211815"/>
                    <a:pt x="3175841" y="228600"/>
                  </a:cubicBezTo>
                  <a:cubicBezTo>
                    <a:pt x="3136524" y="242476"/>
                    <a:pt x="3100455" y="264433"/>
                    <a:pt x="3061541" y="279400"/>
                  </a:cubicBezTo>
                  <a:cubicBezTo>
                    <a:pt x="3028721" y="292023"/>
                    <a:pt x="2979723" y="295247"/>
                    <a:pt x="2947241" y="304800"/>
                  </a:cubicBezTo>
                  <a:cubicBezTo>
                    <a:pt x="2673320" y="385365"/>
                    <a:pt x="2912303" y="332108"/>
                    <a:pt x="2667841" y="381000"/>
                  </a:cubicBezTo>
                  <a:cubicBezTo>
                    <a:pt x="2596305" y="411658"/>
                    <a:pt x="2541913" y="437882"/>
                    <a:pt x="2464641" y="457200"/>
                  </a:cubicBezTo>
                  <a:cubicBezTo>
                    <a:pt x="2418724" y="468679"/>
                    <a:pt x="2371013" y="471760"/>
                    <a:pt x="2324941" y="482600"/>
                  </a:cubicBezTo>
                  <a:cubicBezTo>
                    <a:pt x="2278857" y="493443"/>
                    <a:pt x="2186770" y="533716"/>
                    <a:pt x="2147141" y="546100"/>
                  </a:cubicBezTo>
                  <a:cubicBezTo>
                    <a:pt x="2113821" y="556512"/>
                    <a:pt x="2079250" y="562425"/>
                    <a:pt x="2045541" y="571500"/>
                  </a:cubicBezTo>
                  <a:cubicBezTo>
                    <a:pt x="1969175" y="592060"/>
                    <a:pt x="1891968" y="609991"/>
                    <a:pt x="1816941" y="635000"/>
                  </a:cubicBezTo>
                  <a:cubicBezTo>
                    <a:pt x="1791541" y="643467"/>
                    <a:pt x="1766716" y="653906"/>
                    <a:pt x="1740741" y="660400"/>
                  </a:cubicBezTo>
                  <a:cubicBezTo>
                    <a:pt x="1715759" y="666645"/>
                    <a:pt x="1689678" y="667514"/>
                    <a:pt x="1664541" y="673100"/>
                  </a:cubicBezTo>
                  <a:cubicBezTo>
                    <a:pt x="1651473" y="676004"/>
                    <a:pt x="1639428" y="682553"/>
                    <a:pt x="1626441" y="685800"/>
                  </a:cubicBezTo>
                  <a:cubicBezTo>
                    <a:pt x="1554716" y="703731"/>
                    <a:pt x="1482462" y="719476"/>
                    <a:pt x="1410541" y="736600"/>
                  </a:cubicBezTo>
                  <a:cubicBezTo>
                    <a:pt x="1393561" y="740643"/>
                    <a:pt x="1376300" y="743780"/>
                    <a:pt x="1359741" y="749300"/>
                  </a:cubicBezTo>
                  <a:cubicBezTo>
                    <a:pt x="1347041" y="753533"/>
                    <a:pt x="1334709" y="759096"/>
                    <a:pt x="1321641" y="762000"/>
                  </a:cubicBezTo>
                  <a:cubicBezTo>
                    <a:pt x="1220331" y="784513"/>
                    <a:pt x="1016841" y="825500"/>
                    <a:pt x="1016841" y="825500"/>
                  </a:cubicBezTo>
                  <a:cubicBezTo>
                    <a:pt x="903052" y="910842"/>
                    <a:pt x="1036254" y="825145"/>
                    <a:pt x="800941" y="876300"/>
                  </a:cubicBezTo>
                  <a:cubicBezTo>
                    <a:pt x="739222" y="889717"/>
                    <a:pt x="648522" y="944040"/>
                    <a:pt x="585041" y="965200"/>
                  </a:cubicBezTo>
                  <a:cubicBezTo>
                    <a:pt x="572341" y="969433"/>
                    <a:pt x="560312" y="977248"/>
                    <a:pt x="546941" y="977900"/>
                  </a:cubicBezTo>
                  <a:cubicBezTo>
                    <a:pt x="386210" y="985741"/>
                    <a:pt x="225208" y="986367"/>
                    <a:pt x="64341" y="990600"/>
                  </a:cubicBezTo>
                  <a:cubicBezTo>
                    <a:pt x="36254" y="1018687"/>
                    <a:pt x="18522" y="1031437"/>
                    <a:pt x="841" y="1066800"/>
                  </a:cubicBezTo>
                  <a:cubicBezTo>
                    <a:pt x="-1052" y="1070586"/>
                    <a:pt x="841" y="1075267"/>
                    <a:pt x="841" y="1079500"/>
                  </a:cubicBezTo>
                </a:path>
              </a:pathLst>
            </a:custGeom>
            <a:noFill/>
            <a:ln w="762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CasellaDiTesto 19">
            <a:extLst>
              <a:ext uri="{FF2B5EF4-FFF2-40B4-BE49-F238E27FC236}">
                <a16:creationId xmlns:a16="http://schemas.microsoft.com/office/drawing/2014/main" id="{70106963-F161-45C8-9304-5CFB63C5DBBE}"/>
              </a:ext>
            </a:extLst>
          </p:cNvPr>
          <p:cNvSpPr txBox="1"/>
          <p:nvPr/>
        </p:nvSpPr>
        <p:spPr>
          <a:xfrm>
            <a:off x="240459" y="1655289"/>
            <a:ext cx="2288193" cy="369332"/>
          </a:xfrm>
          <a:prstGeom prst="rect">
            <a:avLst/>
          </a:prstGeom>
          <a:noFill/>
        </p:spPr>
        <p:txBody>
          <a:bodyPr wrap="square" rtlCol="0">
            <a:spAutoFit/>
          </a:bodyPr>
          <a:lstStyle/>
          <a:p>
            <a:pPr algn="ctr"/>
            <a:r>
              <a:rPr lang="it-IT" b="1" dirty="0">
                <a:solidFill>
                  <a:srgbClr val="FF0000"/>
                </a:solidFill>
                <a:latin typeface="Arial" panose="020B0604020202020204" pitchFamily="34" charset="0"/>
                <a:cs typeface="Arial" panose="020B0604020202020204" pitchFamily="34" charset="0"/>
              </a:rPr>
              <a:t>PORTA JTAG</a:t>
            </a:r>
          </a:p>
        </p:txBody>
      </p:sp>
      <p:sp>
        <p:nvSpPr>
          <p:cNvPr id="13" name="CasellaDiTesto 12">
            <a:extLst>
              <a:ext uri="{FF2B5EF4-FFF2-40B4-BE49-F238E27FC236}">
                <a16:creationId xmlns:a16="http://schemas.microsoft.com/office/drawing/2014/main" id="{5495CC39-2852-4CB3-B651-6E0694D231A7}"/>
              </a:ext>
            </a:extLst>
          </p:cNvPr>
          <p:cNvSpPr txBox="1"/>
          <p:nvPr/>
        </p:nvSpPr>
        <p:spPr>
          <a:xfrm>
            <a:off x="6647029" y="5292546"/>
            <a:ext cx="3745193" cy="1200329"/>
          </a:xfrm>
          <a:prstGeom prst="rect">
            <a:avLst/>
          </a:prstGeom>
          <a:noFill/>
        </p:spPr>
        <p:txBody>
          <a:bodyPr wrap="square" rtlCol="0">
            <a:spAutoFit/>
          </a:bodyPr>
          <a:lstStyle/>
          <a:p>
            <a:r>
              <a:rPr lang="it-IT" sz="2400" b="1" dirty="0">
                <a:solidFill>
                  <a:schemeClr val="bg1"/>
                </a:solidFill>
              </a:rPr>
              <a:t>Il protocollo JTAG permette di collegare più dispositivi in cascata</a:t>
            </a:r>
          </a:p>
        </p:txBody>
      </p:sp>
    </p:spTree>
    <p:extLst>
      <p:ext uri="{BB962C8B-B14F-4D97-AF65-F5344CB8AC3E}">
        <p14:creationId xmlns:p14="http://schemas.microsoft.com/office/powerpoint/2010/main" val="37677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0ADC49F2-EB24-499C-BCA6-7ED074E0BF92}"/>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4306AC26-6059-4760-95D0-BFE0652D704D}"/>
              </a:ext>
            </a:extLst>
          </p:cNvPr>
          <p:cNvSpPr>
            <a:spLocks noGrp="1"/>
          </p:cNvSpPr>
          <p:nvPr>
            <p:ph type="sldNum" sz="quarter" idx="12"/>
          </p:nvPr>
        </p:nvSpPr>
        <p:spPr/>
        <p:txBody>
          <a:bodyPr/>
          <a:lstStyle/>
          <a:p>
            <a:fld id="{23C76486-C2C4-4D7A-B39C-4A60E478F588}" type="slidenum">
              <a:rPr lang="it-IT" smtClean="0"/>
              <a:t>42</a:t>
            </a:fld>
            <a:endParaRPr lang="it-IT"/>
          </a:p>
        </p:txBody>
      </p:sp>
      <p:sp>
        <p:nvSpPr>
          <p:cNvPr id="6" name="Rectangle 2">
            <a:extLst>
              <a:ext uri="{FF2B5EF4-FFF2-40B4-BE49-F238E27FC236}">
                <a16:creationId xmlns:a16="http://schemas.microsoft.com/office/drawing/2014/main" id="{96B8CE4A-7943-4A82-9515-E4A15096B1AF}"/>
              </a:ext>
            </a:extLst>
          </p:cNvPr>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Il programmatore JTAG</a:t>
            </a:r>
          </a:p>
        </p:txBody>
      </p:sp>
      <p:pic>
        <p:nvPicPr>
          <p:cNvPr id="1026" name="Picture 2" descr="HW-USB-II-G">
            <a:extLst>
              <a:ext uri="{FF2B5EF4-FFF2-40B4-BE49-F238E27FC236}">
                <a16:creationId xmlns:a16="http://schemas.microsoft.com/office/drawing/2014/main" id="{28D07CA7-4941-493D-A36E-9A2A36BE1E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4282" y="1750996"/>
            <a:ext cx="2608446" cy="2608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USB-BLASTER-RCN Intel / Altera | Mouser Italia">
            <a:extLst>
              <a:ext uri="{FF2B5EF4-FFF2-40B4-BE49-F238E27FC236}">
                <a16:creationId xmlns:a16="http://schemas.microsoft.com/office/drawing/2014/main" id="{7690D091-A198-44CC-B5D7-D52F096E6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351" y="4501689"/>
            <a:ext cx="2608447" cy="1834608"/>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AAB2C827-5E8A-4100-9181-DBAA6FC6264D}"/>
              </a:ext>
            </a:extLst>
          </p:cNvPr>
          <p:cNvSpPr txBox="1"/>
          <p:nvPr/>
        </p:nvSpPr>
        <p:spPr>
          <a:xfrm>
            <a:off x="4805566" y="1750996"/>
            <a:ext cx="6889129" cy="2246769"/>
          </a:xfrm>
          <a:prstGeom prst="rect">
            <a:avLst/>
          </a:prstGeom>
          <a:noFill/>
        </p:spPr>
        <p:txBody>
          <a:bodyPr wrap="square" rtlCol="0">
            <a:spAutoFit/>
          </a:bodyPr>
          <a:lstStyle/>
          <a:p>
            <a:pPr marL="285750" indent="-285750">
              <a:buFont typeface="Arial" panose="020B0604020202020204" pitchFamily="34" charset="0"/>
              <a:buChar char="•"/>
            </a:pPr>
            <a:r>
              <a:rPr lang="it-IT" sz="1400" dirty="0">
                <a:latin typeface="Arial" panose="020B0604020202020204" pitchFamily="34" charset="0"/>
                <a:cs typeface="Arial" panose="020B0604020202020204" pitchFamily="34" charset="0"/>
              </a:rPr>
              <a:t>Per scrivere sulla porta JTAG si utilizzano questo genere di periferiche che non fanno altro che muovere i 3 segnali TCK, TMS e TDI, leggendo il valore TDO in uscita dalla FPGA/CPLD.</a:t>
            </a:r>
          </a:p>
          <a:p>
            <a:endParaRPr lang="it-IT"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sz="1400" dirty="0">
                <a:latin typeface="Arial" panose="020B0604020202020204" pitchFamily="34" charset="0"/>
                <a:cs typeface="Arial" panose="020B0604020202020204" pitchFamily="34" charset="0"/>
              </a:rPr>
              <a:t>Ogni produttore ha il suo programmatore ma svolgono tutti lo stesso compito.</a:t>
            </a:r>
          </a:p>
          <a:p>
            <a:endParaRPr lang="it-IT"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sz="1400" dirty="0">
                <a:latin typeface="Arial" panose="020B0604020202020204" pitchFamily="34" charset="0"/>
                <a:cs typeface="Arial" panose="020B0604020202020204" pitchFamily="34" charset="0"/>
              </a:rPr>
              <a:t>Nelle schede elettroniche più recenti il programmatore si può trovare già montato (con interfaccia USB) semplificando notevolmente le connessioni. Nei nostri laboratori useremo proprio questo tipo di programmazione.</a:t>
            </a:r>
          </a:p>
          <a:p>
            <a:pPr algn="ctr"/>
            <a:endParaRPr lang="it-IT" sz="1400" dirty="0">
              <a:latin typeface="Arial" panose="020B0604020202020204" pitchFamily="34" charset="0"/>
              <a:cs typeface="Arial" panose="020B0604020202020204" pitchFamily="34" charset="0"/>
            </a:endParaRPr>
          </a:p>
        </p:txBody>
      </p:sp>
      <p:pic>
        <p:nvPicPr>
          <p:cNvPr id="1030" name="Picture 6" descr="USB FT2232HQ JTAG Debug Interface | Projects | CircuitMaker">
            <a:extLst>
              <a:ext uri="{FF2B5EF4-FFF2-40B4-BE49-F238E27FC236}">
                <a16:creationId xmlns:a16="http://schemas.microsoft.com/office/drawing/2014/main" id="{E0F8E5B4-8186-4C81-9A36-252F86871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840" y="4582154"/>
            <a:ext cx="4433855" cy="203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2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1000"/>
                                        <p:tgtEl>
                                          <p:spTgt spid="9">
                                            <p:txEl>
                                              <p:pRg st="4" end="4"/>
                                            </p:txEl>
                                          </p:spTgt>
                                        </p:tgtEl>
                                      </p:cBhvr>
                                    </p:animEffect>
                                    <p:anim calcmode="lin" valueType="num">
                                      <p:cBhvr>
                                        <p:cTn id="2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5F8564BD-BB14-48C1-8831-DD5EE368E928}"/>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E20A5EC4-6537-4A96-9122-B39C94855990}"/>
              </a:ext>
            </a:extLst>
          </p:cNvPr>
          <p:cNvSpPr>
            <a:spLocks noGrp="1"/>
          </p:cNvSpPr>
          <p:nvPr>
            <p:ph type="sldNum" sz="quarter" idx="12"/>
          </p:nvPr>
        </p:nvSpPr>
        <p:spPr/>
        <p:txBody>
          <a:bodyPr/>
          <a:lstStyle/>
          <a:p>
            <a:fld id="{23C76486-C2C4-4D7A-B39C-4A60E478F588}" type="slidenum">
              <a:rPr lang="it-IT" smtClean="0"/>
              <a:t>43</a:t>
            </a:fld>
            <a:endParaRPr lang="it-IT"/>
          </a:p>
        </p:txBody>
      </p:sp>
      <p:sp>
        <p:nvSpPr>
          <p:cNvPr id="8" name="Rectangle 2">
            <a:extLst>
              <a:ext uri="{FF2B5EF4-FFF2-40B4-BE49-F238E27FC236}">
                <a16:creationId xmlns:a16="http://schemas.microsoft.com/office/drawing/2014/main" id="{04DAB3AA-1B2D-4D69-80F3-D0433647B2A7}"/>
              </a:ext>
            </a:extLst>
          </p:cNvPr>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Il flusso di programmazione</a:t>
            </a:r>
          </a:p>
        </p:txBody>
      </p:sp>
      <p:sp>
        <p:nvSpPr>
          <p:cNvPr id="10" name="CasellaDiTesto 9">
            <a:extLst>
              <a:ext uri="{FF2B5EF4-FFF2-40B4-BE49-F238E27FC236}">
                <a16:creationId xmlns:a16="http://schemas.microsoft.com/office/drawing/2014/main" id="{29EED996-7309-4F20-90B6-1E6951F35358}"/>
              </a:ext>
            </a:extLst>
          </p:cNvPr>
          <p:cNvSpPr txBox="1"/>
          <p:nvPr/>
        </p:nvSpPr>
        <p:spPr>
          <a:xfrm>
            <a:off x="328245" y="1270854"/>
            <a:ext cx="10863039" cy="1200329"/>
          </a:xfrm>
          <a:prstGeom prst="rect">
            <a:avLst/>
          </a:prstGeom>
          <a:noFill/>
        </p:spPr>
        <p:txBody>
          <a:bodyPr wrap="square">
            <a:spAutoFit/>
          </a:bodyPr>
          <a:lstStyle/>
          <a:p>
            <a:pPr marL="285750" indent="-285750">
              <a:buFont typeface="Arial" panose="020B0604020202020204" pitchFamily="34" charset="0"/>
              <a:buChar char="•"/>
            </a:pPr>
            <a:r>
              <a:rPr lang="it-IT" sz="1800" dirty="0">
                <a:latin typeface="Arial" panose="020B0604020202020204" pitchFamily="34" charset="0"/>
                <a:cs typeface="Arial" panose="020B0604020202020204" pitchFamily="34" charset="0"/>
              </a:rPr>
              <a:t>Finora ci siamo concentrati sulla struttura delle logiche programmabili, ma come si fa in termini pratici a «scrivere» una </a:t>
            </a:r>
            <a:r>
              <a:rPr lang="it-IT" sz="1800" b="1" dirty="0">
                <a:latin typeface="Arial" panose="020B0604020202020204" pitchFamily="34" charset="0"/>
                <a:cs typeface="Arial" panose="020B0604020202020204" pitchFamily="34" charset="0"/>
              </a:rPr>
              <a:t>configurazione di CLB, </a:t>
            </a:r>
            <a:r>
              <a:rPr lang="it-IT" b="1" dirty="0">
                <a:latin typeface="Arial" panose="020B0604020202020204" pitchFamily="34" charset="0"/>
                <a:cs typeface="Arial" panose="020B0604020202020204" pitchFamily="34" charset="0"/>
              </a:rPr>
              <a:t>risorse interne e connessioni</a:t>
            </a:r>
            <a:r>
              <a:rPr lang="it-IT" dirty="0">
                <a:latin typeface="Arial" panose="020B0604020202020204" pitchFamily="34" charset="0"/>
                <a:cs typeface="Arial" panose="020B0604020202020204" pitchFamily="34" charset="0"/>
              </a:rPr>
              <a:t> </a:t>
            </a:r>
            <a:r>
              <a:rPr lang="it-IT" sz="1800" dirty="0">
                <a:latin typeface="Arial" panose="020B0604020202020204" pitchFamily="34" charset="0"/>
                <a:cs typeface="Arial" panose="020B0604020202020204" pitchFamily="34" charset="0"/>
              </a:rPr>
              <a:t>al fine di determinare una certa logica circuitale?</a:t>
            </a:r>
          </a:p>
          <a:p>
            <a:pPr marL="285750" indent="-285750">
              <a:buFont typeface="Arial" panose="020B0604020202020204" pitchFamily="34" charset="0"/>
              <a:buChar char="•"/>
            </a:pPr>
            <a:endParaRPr lang="it-IT" sz="1800" dirty="0">
              <a:latin typeface="Arial" panose="020B0604020202020204" pitchFamily="34" charset="0"/>
              <a:cs typeface="Arial" panose="020B0604020202020204" pitchFamily="34" charset="0"/>
            </a:endParaRPr>
          </a:p>
        </p:txBody>
      </p:sp>
      <p:sp>
        <p:nvSpPr>
          <p:cNvPr id="11" name="Rettangolo 10">
            <a:extLst>
              <a:ext uri="{FF2B5EF4-FFF2-40B4-BE49-F238E27FC236}">
                <a16:creationId xmlns:a16="http://schemas.microsoft.com/office/drawing/2014/main" id="{A16C6417-699E-4DD0-AEA8-7E480C8AE948}"/>
              </a:ext>
            </a:extLst>
          </p:cNvPr>
          <p:cNvSpPr/>
          <p:nvPr/>
        </p:nvSpPr>
        <p:spPr>
          <a:xfrm>
            <a:off x="4383667" y="2574076"/>
            <a:ext cx="2377440" cy="96252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Design Entry (</a:t>
            </a:r>
            <a:r>
              <a:rPr lang="it-IT" dirty="0" err="1">
                <a:solidFill>
                  <a:schemeClr val="tx1"/>
                </a:solidFill>
              </a:rPr>
              <a:t>Schematic</a:t>
            </a:r>
            <a:r>
              <a:rPr lang="it-IT" dirty="0">
                <a:solidFill>
                  <a:schemeClr val="tx1"/>
                </a:solidFill>
              </a:rPr>
              <a:t>, HDL, HLS)</a:t>
            </a:r>
          </a:p>
        </p:txBody>
      </p:sp>
      <p:sp>
        <p:nvSpPr>
          <p:cNvPr id="16" name="CasellaDiTesto 15">
            <a:extLst>
              <a:ext uri="{FF2B5EF4-FFF2-40B4-BE49-F238E27FC236}">
                <a16:creationId xmlns:a16="http://schemas.microsoft.com/office/drawing/2014/main" id="{4B1D386E-D863-4E77-BCA6-3728DB39E063}"/>
              </a:ext>
            </a:extLst>
          </p:cNvPr>
          <p:cNvSpPr txBox="1"/>
          <p:nvPr/>
        </p:nvSpPr>
        <p:spPr>
          <a:xfrm>
            <a:off x="7217229" y="2138203"/>
            <a:ext cx="4477940" cy="923330"/>
          </a:xfrm>
          <a:prstGeom prst="rect">
            <a:avLst/>
          </a:prstGeom>
          <a:noFill/>
        </p:spPr>
        <p:txBody>
          <a:bodyPr wrap="square">
            <a:spAutoFit/>
          </a:bodyPr>
          <a:lstStyle/>
          <a:p>
            <a:r>
              <a:rPr lang="it-IT" b="1" dirty="0"/>
              <a:t>Si utilizzano </a:t>
            </a:r>
            <a:r>
              <a:rPr lang="it-IT" b="1" dirty="0" err="1"/>
              <a:t>Schematic</a:t>
            </a:r>
            <a:r>
              <a:rPr lang="it-IT" b="1" dirty="0"/>
              <a:t> Entry, linguaggi HDL (hardware </a:t>
            </a:r>
            <a:r>
              <a:rPr lang="it-IT" b="1" dirty="0" err="1"/>
              <a:t>description</a:t>
            </a:r>
            <a:r>
              <a:rPr lang="it-IT" b="1" dirty="0"/>
              <a:t> </a:t>
            </a:r>
            <a:r>
              <a:rPr lang="it-IT" b="1" dirty="0" err="1"/>
              <a:t>language</a:t>
            </a:r>
            <a:r>
              <a:rPr lang="it-IT" b="1" dirty="0"/>
              <a:t>) o tool di sintesi ad alto livello (HLS)</a:t>
            </a:r>
          </a:p>
        </p:txBody>
      </p:sp>
      <p:pic>
        <p:nvPicPr>
          <p:cNvPr id="18" name="Immagine 17">
            <a:extLst>
              <a:ext uri="{FF2B5EF4-FFF2-40B4-BE49-F238E27FC236}">
                <a16:creationId xmlns:a16="http://schemas.microsoft.com/office/drawing/2014/main" id="{8D7EDABB-955E-4BB0-880B-E9B3EFFA536C}"/>
              </a:ext>
            </a:extLst>
          </p:cNvPr>
          <p:cNvPicPr>
            <a:picLocks noChangeAspect="1"/>
          </p:cNvPicPr>
          <p:nvPr/>
        </p:nvPicPr>
        <p:blipFill>
          <a:blip r:embed="rId2"/>
          <a:stretch>
            <a:fillRect/>
          </a:stretch>
        </p:blipFill>
        <p:spPr>
          <a:xfrm>
            <a:off x="4210218" y="5129212"/>
            <a:ext cx="3238500" cy="1409700"/>
          </a:xfrm>
          <a:prstGeom prst="rect">
            <a:avLst/>
          </a:prstGeom>
        </p:spPr>
      </p:pic>
      <p:pic>
        <p:nvPicPr>
          <p:cNvPr id="21" name="Immagine 20">
            <a:extLst>
              <a:ext uri="{FF2B5EF4-FFF2-40B4-BE49-F238E27FC236}">
                <a16:creationId xmlns:a16="http://schemas.microsoft.com/office/drawing/2014/main" id="{D9C2E5B7-9CA0-42D2-9A75-A356B7B1AD38}"/>
              </a:ext>
            </a:extLst>
          </p:cNvPr>
          <p:cNvPicPr>
            <a:picLocks noChangeAspect="1"/>
          </p:cNvPicPr>
          <p:nvPr/>
        </p:nvPicPr>
        <p:blipFill>
          <a:blip r:embed="rId3"/>
          <a:stretch>
            <a:fillRect/>
          </a:stretch>
        </p:blipFill>
        <p:spPr>
          <a:xfrm>
            <a:off x="220174" y="3897282"/>
            <a:ext cx="3741285" cy="1200329"/>
          </a:xfrm>
          <a:prstGeom prst="rect">
            <a:avLst/>
          </a:prstGeom>
        </p:spPr>
      </p:pic>
      <p:pic>
        <p:nvPicPr>
          <p:cNvPr id="23" name="Immagine 22">
            <a:extLst>
              <a:ext uri="{FF2B5EF4-FFF2-40B4-BE49-F238E27FC236}">
                <a16:creationId xmlns:a16="http://schemas.microsoft.com/office/drawing/2014/main" id="{7B3ABCD0-34D0-4D22-80B1-69D74FAAAE5C}"/>
              </a:ext>
            </a:extLst>
          </p:cNvPr>
          <p:cNvPicPr>
            <a:picLocks noChangeAspect="1"/>
          </p:cNvPicPr>
          <p:nvPr/>
        </p:nvPicPr>
        <p:blipFill>
          <a:blip r:embed="rId4"/>
          <a:stretch>
            <a:fillRect/>
          </a:stretch>
        </p:blipFill>
        <p:spPr>
          <a:xfrm>
            <a:off x="8198882" y="3637916"/>
            <a:ext cx="3566635" cy="1664689"/>
          </a:xfrm>
          <a:prstGeom prst="rect">
            <a:avLst/>
          </a:prstGeom>
        </p:spPr>
      </p:pic>
      <p:sp>
        <p:nvSpPr>
          <p:cNvPr id="24" name="Freccia a destra 23">
            <a:extLst>
              <a:ext uri="{FF2B5EF4-FFF2-40B4-BE49-F238E27FC236}">
                <a16:creationId xmlns:a16="http://schemas.microsoft.com/office/drawing/2014/main" id="{3D7B9EC3-F4BD-43A5-95F6-D20FC7AC0E88}"/>
              </a:ext>
            </a:extLst>
          </p:cNvPr>
          <p:cNvSpPr/>
          <p:nvPr/>
        </p:nvSpPr>
        <p:spPr>
          <a:xfrm rot="8671774">
            <a:off x="4014020" y="3809820"/>
            <a:ext cx="754919" cy="2585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Freccia a destra 24">
            <a:extLst>
              <a:ext uri="{FF2B5EF4-FFF2-40B4-BE49-F238E27FC236}">
                <a16:creationId xmlns:a16="http://schemas.microsoft.com/office/drawing/2014/main" id="{C1A49C40-B1E5-48E0-8307-8A97B220F711}"/>
              </a:ext>
            </a:extLst>
          </p:cNvPr>
          <p:cNvSpPr/>
          <p:nvPr/>
        </p:nvSpPr>
        <p:spPr>
          <a:xfrm rot="5400000">
            <a:off x="4999877" y="4123923"/>
            <a:ext cx="754919" cy="2585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Freccia a destra 25">
            <a:extLst>
              <a:ext uri="{FF2B5EF4-FFF2-40B4-BE49-F238E27FC236}">
                <a16:creationId xmlns:a16="http://schemas.microsoft.com/office/drawing/2014/main" id="{9B466CB9-F680-43F8-93C5-8FE6F90AA344}"/>
              </a:ext>
            </a:extLst>
          </p:cNvPr>
          <p:cNvSpPr/>
          <p:nvPr/>
        </p:nvSpPr>
        <p:spPr>
          <a:xfrm rot="2302169">
            <a:off x="6921303" y="3750369"/>
            <a:ext cx="754919" cy="2585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5F4306AB-BD38-432A-B91A-E7EC3B027200}"/>
              </a:ext>
            </a:extLst>
          </p:cNvPr>
          <p:cNvSpPr txBox="1"/>
          <p:nvPr/>
        </p:nvSpPr>
        <p:spPr>
          <a:xfrm>
            <a:off x="7674949" y="6075144"/>
            <a:ext cx="3148069" cy="646331"/>
          </a:xfrm>
          <a:prstGeom prst="rect">
            <a:avLst/>
          </a:prstGeom>
          <a:noFill/>
        </p:spPr>
        <p:txBody>
          <a:bodyPr wrap="square" rtlCol="0">
            <a:spAutoFit/>
          </a:bodyPr>
          <a:lstStyle/>
          <a:p>
            <a:pPr algn="ctr"/>
            <a:r>
              <a:rPr lang="it-IT" b="1" dirty="0">
                <a:solidFill>
                  <a:srgbClr val="FF0000"/>
                </a:solidFill>
              </a:rPr>
              <a:t>Prima di andare oltre diciamo qualcosa sui linguaggi HDL</a:t>
            </a:r>
          </a:p>
        </p:txBody>
      </p:sp>
    </p:spTree>
    <p:extLst>
      <p:ext uri="{BB962C8B-B14F-4D97-AF65-F5344CB8AC3E}">
        <p14:creationId xmlns:p14="http://schemas.microsoft.com/office/powerpoint/2010/main" val="348051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6" grpId="0"/>
      <p:bldP spid="24" grpId="0" animBg="1"/>
      <p:bldP spid="25" grpId="0" animBg="1"/>
      <p:bldP spid="26" grpId="0" animBg="1"/>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3E60DA55-1141-4CF8-AA13-856877D9D1DE}"/>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1E07660C-5C20-4675-B35A-3E8751A9116D}"/>
              </a:ext>
            </a:extLst>
          </p:cNvPr>
          <p:cNvSpPr>
            <a:spLocks noGrp="1"/>
          </p:cNvSpPr>
          <p:nvPr>
            <p:ph type="sldNum" sz="quarter" idx="12"/>
          </p:nvPr>
        </p:nvSpPr>
        <p:spPr/>
        <p:txBody>
          <a:bodyPr/>
          <a:lstStyle/>
          <a:p>
            <a:fld id="{23C76486-C2C4-4D7A-B39C-4A60E478F588}" type="slidenum">
              <a:rPr lang="it-IT" smtClean="0"/>
              <a:t>44</a:t>
            </a:fld>
            <a:endParaRPr lang="it-IT"/>
          </a:p>
        </p:txBody>
      </p:sp>
      <p:sp>
        <p:nvSpPr>
          <p:cNvPr id="6" name="Rectangle 2">
            <a:extLst>
              <a:ext uri="{FF2B5EF4-FFF2-40B4-BE49-F238E27FC236}">
                <a16:creationId xmlns:a16="http://schemas.microsoft.com/office/drawing/2014/main" id="{E12A487A-13CF-4D96-839E-430158EB43F0}"/>
              </a:ext>
            </a:extLst>
          </p:cNvPr>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Il flusso di programmazione</a:t>
            </a:r>
          </a:p>
        </p:txBody>
      </p:sp>
      <p:sp>
        <p:nvSpPr>
          <p:cNvPr id="7" name="CasellaDiTesto 6">
            <a:extLst>
              <a:ext uri="{FF2B5EF4-FFF2-40B4-BE49-F238E27FC236}">
                <a16:creationId xmlns:a16="http://schemas.microsoft.com/office/drawing/2014/main" id="{03E561C2-179B-4419-A7BE-C9C03435B9F8}"/>
              </a:ext>
            </a:extLst>
          </p:cNvPr>
          <p:cNvSpPr txBox="1"/>
          <p:nvPr/>
        </p:nvSpPr>
        <p:spPr>
          <a:xfrm>
            <a:off x="328246" y="1661983"/>
            <a:ext cx="6889129" cy="4832092"/>
          </a:xfrm>
          <a:prstGeom prst="rect">
            <a:avLst/>
          </a:prstGeom>
          <a:noFill/>
        </p:spPr>
        <p:txBody>
          <a:bodyPr wrap="square" rtlCol="0">
            <a:spAutoFit/>
          </a:bodyPr>
          <a:lstStyle/>
          <a:p>
            <a:pPr marL="285750" indent="-285750">
              <a:buFont typeface="Arial" panose="020B0604020202020204" pitchFamily="34" charset="0"/>
              <a:buChar char="•"/>
            </a:pPr>
            <a:r>
              <a:rPr lang="it-IT" sz="1400" dirty="0">
                <a:latin typeface="Arial" panose="020B0604020202020204" pitchFamily="34" charset="0"/>
                <a:cs typeface="Arial" panose="020B0604020202020204" pitchFamily="34" charset="0"/>
              </a:rPr>
              <a:t>Cosa si intende per </a:t>
            </a:r>
            <a:r>
              <a:rPr lang="it-IT" sz="1400" b="1" dirty="0">
                <a:latin typeface="Arial" panose="020B0604020202020204" pitchFamily="34" charset="0"/>
                <a:cs typeface="Arial" panose="020B0604020202020204" pitchFamily="34" charset="0"/>
              </a:rPr>
              <a:t>HDL</a:t>
            </a:r>
            <a:r>
              <a:rPr lang="it-IT" sz="1400" dirty="0">
                <a:latin typeface="Arial" panose="020B0604020202020204" pitchFamily="34" charset="0"/>
                <a:cs typeface="Arial" panose="020B0604020202020204" pitchFamily="34" charset="0"/>
              </a:rPr>
              <a:t>?</a:t>
            </a:r>
            <a:br>
              <a:rPr lang="it-IT" sz="1400" dirty="0">
                <a:latin typeface="Arial" panose="020B0604020202020204" pitchFamily="34" charset="0"/>
                <a:cs typeface="Arial" panose="020B0604020202020204" pitchFamily="34" charset="0"/>
              </a:rPr>
            </a:br>
            <a:endParaRPr lang="it-IT"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sz="1400" dirty="0">
                <a:latin typeface="Arial" panose="020B0604020202020204" pitchFamily="34" charset="0"/>
                <a:cs typeface="Arial" panose="020B0604020202020204" pitchFamily="34" charset="0"/>
              </a:rPr>
              <a:t>Per </a:t>
            </a:r>
            <a:r>
              <a:rPr lang="it-IT" sz="1400" b="1" dirty="0">
                <a:latin typeface="Arial" panose="020B0604020202020204" pitchFamily="34" charset="0"/>
                <a:cs typeface="Arial" panose="020B0604020202020204" pitchFamily="34" charset="0"/>
              </a:rPr>
              <a:t>HDL</a:t>
            </a:r>
            <a:r>
              <a:rPr lang="it-IT" sz="1400" dirty="0">
                <a:latin typeface="Arial" panose="020B0604020202020204" pitchFamily="34" charset="0"/>
                <a:cs typeface="Arial" panose="020B0604020202020204" pitchFamily="34" charset="0"/>
              </a:rPr>
              <a:t> si intende un insieme di linguaggi di programmazione in grado di descrivere in maniera testuale e puntuale una </a:t>
            </a:r>
            <a:r>
              <a:rPr lang="it-IT" sz="1400" dirty="0" err="1">
                <a:latin typeface="Arial" panose="020B0604020202020204" pitchFamily="34" charset="0"/>
                <a:cs typeface="Arial" panose="020B0604020202020204" pitchFamily="34" charset="0"/>
              </a:rPr>
              <a:t>netlist</a:t>
            </a:r>
            <a:r>
              <a:rPr lang="it-IT" sz="1400" dirty="0">
                <a:latin typeface="Arial" panose="020B0604020202020204" pitchFamily="34" charset="0"/>
                <a:cs typeface="Arial" panose="020B0604020202020204" pitchFamily="34" charset="0"/>
              </a:rPr>
              <a:t> tra componenti base di elettronica</a:t>
            </a:r>
          </a:p>
          <a:p>
            <a:pPr marL="285750" indent="-285750">
              <a:buFont typeface="Arial" panose="020B0604020202020204" pitchFamily="34" charset="0"/>
              <a:buChar char="•"/>
            </a:pPr>
            <a:endParaRPr lang="it-IT"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sz="1400" dirty="0">
                <a:latin typeface="Arial" panose="020B0604020202020204" pitchFamily="34" charset="0"/>
                <a:cs typeface="Arial" panose="020B0604020202020204" pitchFamily="34" charset="0"/>
              </a:rPr>
              <a:t>Questi linguaggi possono sembrare molto simili ai classici linguaggi di programmazione software ma in realtà sono molto differenti.</a:t>
            </a:r>
          </a:p>
          <a:p>
            <a:pPr marL="285750" indent="-285750">
              <a:buFont typeface="Arial" panose="020B0604020202020204" pitchFamily="34" charset="0"/>
              <a:buChar char="•"/>
            </a:pPr>
            <a:endParaRPr lang="it-IT"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sz="1400" dirty="0">
                <a:latin typeface="Arial" panose="020B0604020202020204" pitchFamily="34" charset="0"/>
                <a:cs typeface="Arial" panose="020B0604020202020204" pitchFamily="34" charset="0"/>
              </a:rPr>
              <a:t>Due esempi di linguaggi HDL sono il VERILOG e il VHDL. Noi ci concentreremo sul </a:t>
            </a:r>
            <a:r>
              <a:rPr lang="it-IT" sz="1400" dirty="0" err="1">
                <a:latin typeface="Arial" panose="020B0604020202020204" pitchFamily="34" charset="0"/>
                <a:cs typeface="Arial" panose="020B0604020202020204" pitchFamily="34" charset="0"/>
              </a:rPr>
              <a:t>Verilog</a:t>
            </a:r>
            <a:r>
              <a:rPr lang="it-IT" sz="1400" dirty="0">
                <a:latin typeface="Arial" panose="020B0604020202020204" pitchFamily="34" charset="0"/>
                <a:cs typeface="Arial" panose="020B0604020202020204" pitchFamily="34" charset="0"/>
              </a:rPr>
              <a:t>.</a:t>
            </a:r>
          </a:p>
          <a:p>
            <a:endParaRPr lang="it-IT"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sz="1400" dirty="0">
                <a:latin typeface="Arial" panose="020B0604020202020204" pitchFamily="34" charset="0"/>
                <a:cs typeface="Arial" panose="020B0604020202020204" pitchFamily="34" charset="0"/>
              </a:rPr>
              <a:t>Un intero progetto viene contenuto in </a:t>
            </a:r>
            <a:r>
              <a:rPr lang="it-IT" sz="1400" dirty="0" err="1">
                <a:latin typeface="Arial" panose="020B0604020202020204" pitchFamily="34" charset="0"/>
                <a:cs typeface="Arial" panose="020B0604020202020204" pitchFamily="34" charset="0"/>
              </a:rPr>
              <a:t>piu’</a:t>
            </a:r>
            <a:r>
              <a:rPr lang="it-IT" sz="1400" dirty="0">
                <a:latin typeface="Arial" panose="020B0604020202020204" pitchFamily="34" charset="0"/>
                <a:cs typeface="Arial" panose="020B0604020202020204" pitchFamily="34" charset="0"/>
              </a:rPr>
              <a:t> files HDL in una struttura gerarchica: e ogni file </a:t>
            </a:r>
            <a:r>
              <a:rPr lang="it-IT" sz="1400" dirty="0" err="1">
                <a:latin typeface="Arial" panose="020B0604020202020204" pitchFamily="34" charset="0"/>
                <a:cs typeface="Arial" panose="020B0604020202020204" pitchFamily="34" charset="0"/>
              </a:rPr>
              <a:t>puo’</a:t>
            </a:r>
            <a:r>
              <a:rPr lang="it-IT" sz="1400" dirty="0">
                <a:latin typeface="Arial" panose="020B0604020202020204" pitchFamily="34" charset="0"/>
                <a:cs typeface="Arial" panose="020B0604020202020204" pitchFamily="34" charset="0"/>
              </a:rPr>
              <a:t> contenere uno o </a:t>
            </a:r>
            <a:r>
              <a:rPr lang="it-IT" sz="1400" dirty="0" err="1">
                <a:latin typeface="Arial" panose="020B0604020202020204" pitchFamily="34" charset="0"/>
                <a:cs typeface="Arial" panose="020B0604020202020204" pitchFamily="34" charset="0"/>
              </a:rPr>
              <a:t>piu’</a:t>
            </a:r>
            <a:r>
              <a:rPr lang="it-IT" sz="1400" dirty="0">
                <a:latin typeface="Arial" panose="020B0604020202020204" pitchFamily="34" charset="0"/>
                <a:cs typeface="Arial" panose="020B0604020202020204" pitchFamily="34" charset="0"/>
              </a:rPr>
              <a:t> moduli.</a:t>
            </a:r>
          </a:p>
          <a:p>
            <a:pPr marL="285750" indent="-285750">
              <a:buFont typeface="Arial" panose="020B0604020202020204" pitchFamily="34" charset="0"/>
              <a:buChar char="•"/>
            </a:pPr>
            <a:endParaRPr lang="it-IT"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sz="1400" dirty="0">
                <a:latin typeface="Arial" panose="020B0604020202020204" pitchFamily="34" charset="0"/>
                <a:cs typeface="Arial" panose="020B0604020202020204" pitchFamily="34" charset="0"/>
              </a:rPr>
              <a:t>La simulazione del progetto passa attraverso la creazione di un modulo di test (chiamato </a:t>
            </a:r>
            <a:r>
              <a:rPr lang="it-IT" sz="1400" dirty="0" err="1">
                <a:latin typeface="Arial" panose="020B0604020202020204" pitchFamily="34" charset="0"/>
                <a:cs typeface="Arial" panose="020B0604020202020204" pitchFamily="34" charset="0"/>
              </a:rPr>
              <a:t>testbench</a:t>
            </a:r>
            <a:r>
              <a:rPr lang="it-IT" sz="1400" dirty="0">
                <a:latin typeface="Arial" panose="020B0604020202020204" pitchFamily="34" charset="0"/>
                <a:cs typeface="Arial" panose="020B0604020202020204" pitchFamily="34" charset="0"/>
              </a:rPr>
              <a:t>) che permette di applicare gli stimoli al circuito e che ne verifica il comportamento.</a:t>
            </a:r>
          </a:p>
          <a:p>
            <a:endParaRPr lang="it-IT"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it-IT"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it-IT" sz="1400" dirty="0">
              <a:latin typeface="Arial" panose="020B0604020202020204" pitchFamily="34" charset="0"/>
              <a:cs typeface="Arial" panose="020B0604020202020204" pitchFamily="34" charset="0"/>
            </a:endParaRPr>
          </a:p>
          <a:p>
            <a:pPr algn="ctr"/>
            <a:endParaRPr lang="it-IT" sz="1400" dirty="0">
              <a:latin typeface="Arial" panose="020B0604020202020204" pitchFamily="34" charset="0"/>
              <a:cs typeface="Arial" panose="020B0604020202020204" pitchFamily="34" charset="0"/>
            </a:endParaRPr>
          </a:p>
        </p:txBody>
      </p:sp>
      <p:sp>
        <p:nvSpPr>
          <p:cNvPr id="8" name="Rectangle 2">
            <a:extLst>
              <a:ext uri="{FF2B5EF4-FFF2-40B4-BE49-F238E27FC236}">
                <a16:creationId xmlns:a16="http://schemas.microsoft.com/office/drawing/2014/main" id="{7D18723F-B448-4F90-9E06-6A1BEB8E4535}"/>
              </a:ext>
            </a:extLst>
          </p:cNvPr>
          <p:cNvSpPr>
            <a:spLocks noGrp="1" noChangeArrowheads="1"/>
          </p:cNvSpPr>
          <p:nvPr/>
        </p:nvSpPr>
        <p:spPr bwMode="auto">
          <a:xfrm>
            <a:off x="6248400" y="484988"/>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sz="2000" cap="small" dirty="0">
                <a:solidFill>
                  <a:srgbClr val="FF0000"/>
                </a:solidFill>
              </a:rPr>
              <a:t>Hardware </a:t>
            </a:r>
            <a:r>
              <a:rPr lang="it-IT" altLang="it-IT" sz="2000" cap="small" dirty="0" err="1">
                <a:solidFill>
                  <a:srgbClr val="FF0000"/>
                </a:solidFill>
              </a:rPr>
              <a:t>Description</a:t>
            </a:r>
            <a:r>
              <a:rPr lang="it-IT" altLang="it-IT" sz="2000" cap="small" dirty="0">
                <a:solidFill>
                  <a:srgbClr val="FF0000"/>
                </a:solidFill>
              </a:rPr>
              <a:t> Language</a:t>
            </a:r>
          </a:p>
        </p:txBody>
      </p:sp>
      <p:sp>
        <p:nvSpPr>
          <p:cNvPr id="14" name="CasellaDiTesto 13">
            <a:extLst>
              <a:ext uri="{FF2B5EF4-FFF2-40B4-BE49-F238E27FC236}">
                <a16:creationId xmlns:a16="http://schemas.microsoft.com/office/drawing/2014/main" id="{8881CF78-B569-4176-AD6C-09B31708AAD4}"/>
              </a:ext>
            </a:extLst>
          </p:cNvPr>
          <p:cNvSpPr txBox="1"/>
          <p:nvPr/>
        </p:nvSpPr>
        <p:spPr>
          <a:xfrm>
            <a:off x="7674949" y="6075144"/>
            <a:ext cx="3678851" cy="646331"/>
          </a:xfrm>
          <a:prstGeom prst="rect">
            <a:avLst/>
          </a:prstGeom>
          <a:noFill/>
        </p:spPr>
        <p:txBody>
          <a:bodyPr wrap="square" rtlCol="0">
            <a:spAutoFit/>
          </a:bodyPr>
          <a:lstStyle/>
          <a:p>
            <a:pPr algn="ctr"/>
            <a:r>
              <a:rPr lang="it-IT" b="1" dirty="0">
                <a:solidFill>
                  <a:srgbClr val="FF0000"/>
                </a:solidFill>
              </a:rPr>
              <a:t>Questo è solo un assaggio di quello che faremo con il </a:t>
            </a:r>
            <a:r>
              <a:rPr lang="it-IT" b="1" dirty="0" err="1">
                <a:solidFill>
                  <a:srgbClr val="FF0000"/>
                </a:solidFill>
              </a:rPr>
              <a:t>Verilog</a:t>
            </a:r>
            <a:r>
              <a:rPr lang="it-IT" b="1" dirty="0">
                <a:solidFill>
                  <a:srgbClr val="FF0000"/>
                </a:solidFill>
              </a:rPr>
              <a:t>…</a:t>
            </a:r>
          </a:p>
        </p:txBody>
      </p:sp>
      <p:grpSp>
        <p:nvGrpSpPr>
          <p:cNvPr id="13" name="Gruppo 12">
            <a:extLst>
              <a:ext uri="{FF2B5EF4-FFF2-40B4-BE49-F238E27FC236}">
                <a16:creationId xmlns:a16="http://schemas.microsoft.com/office/drawing/2014/main" id="{3982F4FA-8C34-4F6A-9AF0-8CA81EC98FC5}"/>
              </a:ext>
            </a:extLst>
          </p:cNvPr>
          <p:cNvGrpSpPr/>
          <p:nvPr/>
        </p:nvGrpSpPr>
        <p:grpSpPr>
          <a:xfrm>
            <a:off x="7453993" y="229282"/>
            <a:ext cx="4409761" cy="5725203"/>
            <a:chOff x="7453993" y="229282"/>
            <a:chExt cx="4409761" cy="5725203"/>
          </a:xfrm>
        </p:grpSpPr>
        <p:grpSp>
          <p:nvGrpSpPr>
            <p:cNvPr id="12" name="Gruppo 11">
              <a:extLst>
                <a:ext uri="{FF2B5EF4-FFF2-40B4-BE49-F238E27FC236}">
                  <a16:creationId xmlns:a16="http://schemas.microsoft.com/office/drawing/2014/main" id="{CE3BEE0F-3408-44DB-9F7A-D6A9AAA8E024}"/>
                </a:ext>
              </a:extLst>
            </p:cNvPr>
            <p:cNvGrpSpPr/>
            <p:nvPr/>
          </p:nvGrpSpPr>
          <p:grpSpPr>
            <a:xfrm>
              <a:off x="7453993" y="1827594"/>
              <a:ext cx="3899807" cy="4126891"/>
              <a:chOff x="7453993" y="1827594"/>
              <a:chExt cx="3899807" cy="4126891"/>
            </a:xfrm>
          </p:grpSpPr>
          <p:pic>
            <p:nvPicPr>
              <p:cNvPr id="10" name="Immagine 9">
                <a:extLst>
                  <a:ext uri="{FF2B5EF4-FFF2-40B4-BE49-F238E27FC236}">
                    <a16:creationId xmlns:a16="http://schemas.microsoft.com/office/drawing/2014/main" id="{5D1F6F24-A5E2-4E70-890C-53B09622436F}"/>
                  </a:ext>
                </a:extLst>
              </p:cNvPr>
              <p:cNvPicPr>
                <a:picLocks noChangeAspect="1"/>
              </p:cNvPicPr>
              <p:nvPr/>
            </p:nvPicPr>
            <p:blipFill>
              <a:blip r:embed="rId2"/>
              <a:stretch>
                <a:fillRect/>
              </a:stretch>
            </p:blipFill>
            <p:spPr>
              <a:xfrm>
                <a:off x="7581900" y="2258785"/>
                <a:ext cx="3771900" cy="3695700"/>
              </a:xfrm>
              <a:prstGeom prst="rect">
                <a:avLst/>
              </a:prstGeom>
            </p:spPr>
          </p:pic>
          <p:sp>
            <p:nvSpPr>
              <p:cNvPr id="11" name="CasellaDiTesto 10">
                <a:extLst>
                  <a:ext uri="{FF2B5EF4-FFF2-40B4-BE49-F238E27FC236}">
                    <a16:creationId xmlns:a16="http://schemas.microsoft.com/office/drawing/2014/main" id="{EF35411D-ECBE-4967-A755-E103DFEB40B3}"/>
                  </a:ext>
                </a:extLst>
              </p:cNvPr>
              <p:cNvSpPr txBox="1"/>
              <p:nvPr/>
            </p:nvSpPr>
            <p:spPr>
              <a:xfrm>
                <a:off x="7453993" y="1827594"/>
                <a:ext cx="2601738" cy="369332"/>
              </a:xfrm>
              <a:prstGeom prst="rect">
                <a:avLst/>
              </a:prstGeom>
              <a:noFill/>
            </p:spPr>
            <p:txBody>
              <a:bodyPr wrap="none" rtlCol="0">
                <a:spAutoFit/>
              </a:bodyPr>
              <a:lstStyle/>
              <a:p>
                <a:r>
                  <a:rPr lang="it-IT" dirty="0"/>
                  <a:t>Modulo </a:t>
                </a:r>
                <a:r>
                  <a:rPr lang="it-IT" dirty="0" err="1"/>
                  <a:t>Verilog</a:t>
                </a:r>
                <a:r>
                  <a:rPr lang="it-IT" dirty="0"/>
                  <a:t> - Esempio</a:t>
                </a:r>
              </a:p>
            </p:txBody>
          </p:sp>
        </p:grpSp>
        <p:pic>
          <p:nvPicPr>
            <p:cNvPr id="6148" name="Picture 4" descr="Multiplexer - Wikipedia">
              <a:extLst>
                <a:ext uri="{FF2B5EF4-FFF2-40B4-BE49-F238E27FC236}">
                  <a16:creationId xmlns:a16="http://schemas.microsoft.com/office/drawing/2014/main" id="{24C8B690-6C3F-4327-8E41-5C6E9CE1B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9446" y="229282"/>
              <a:ext cx="1804308" cy="15664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524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1000"/>
                                        <p:tgtEl>
                                          <p:spTgt spid="7">
                                            <p:txEl>
                                              <p:pRg st="5" end="5"/>
                                            </p:txEl>
                                          </p:spTgt>
                                        </p:tgtEl>
                                      </p:cBhvr>
                                    </p:animEffect>
                                    <p:anim calcmode="lin" valueType="num">
                                      <p:cBhvr>
                                        <p:cTn id="2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1000"/>
                                        <p:tgtEl>
                                          <p:spTgt spid="7">
                                            <p:txEl>
                                              <p:pRg st="7" end="7"/>
                                            </p:txEl>
                                          </p:spTgt>
                                        </p:tgtEl>
                                      </p:cBhvr>
                                    </p:animEffect>
                                    <p:anim calcmode="lin" valueType="num">
                                      <p:cBhvr>
                                        <p:cTn id="3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1000"/>
                                        <p:tgtEl>
                                          <p:spTgt spid="7">
                                            <p:txEl>
                                              <p:pRg st="9" end="9"/>
                                            </p:txEl>
                                          </p:spTgt>
                                        </p:tgtEl>
                                      </p:cBhvr>
                                    </p:animEffect>
                                    <p:anim calcmode="lin" valueType="num">
                                      <p:cBhvr>
                                        <p:cTn id="43"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5F8564BD-BB14-48C1-8831-DD5EE368E928}"/>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E20A5EC4-6537-4A96-9122-B39C94855990}"/>
              </a:ext>
            </a:extLst>
          </p:cNvPr>
          <p:cNvSpPr>
            <a:spLocks noGrp="1"/>
          </p:cNvSpPr>
          <p:nvPr>
            <p:ph type="sldNum" sz="quarter" idx="12"/>
          </p:nvPr>
        </p:nvSpPr>
        <p:spPr/>
        <p:txBody>
          <a:bodyPr/>
          <a:lstStyle/>
          <a:p>
            <a:fld id="{23C76486-C2C4-4D7A-B39C-4A60E478F588}" type="slidenum">
              <a:rPr lang="it-IT" smtClean="0"/>
              <a:t>45</a:t>
            </a:fld>
            <a:endParaRPr lang="it-IT"/>
          </a:p>
        </p:txBody>
      </p:sp>
      <p:sp>
        <p:nvSpPr>
          <p:cNvPr id="8" name="Rectangle 2">
            <a:extLst>
              <a:ext uri="{FF2B5EF4-FFF2-40B4-BE49-F238E27FC236}">
                <a16:creationId xmlns:a16="http://schemas.microsoft.com/office/drawing/2014/main" id="{04DAB3AA-1B2D-4D69-80F3-D0433647B2A7}"/>
              </a:ext>
            </a:extLst>
          </p:cNvPr>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Il flusso di programmazione</a:t>
            </a:r>
          </a:p>
        </p:txBody>
      </p:sp>
      <p:pic>
        <p:nvPicPr>
          <p:cNvPr id="3" name="Immagine 2">
            <a:extLst>
              <a:ext uri="{FF2B5EF4-FFF2-40B4-BE49-F238E27FC236}">
                <a16:creationId xmlns:a16="http://schemas.microsoft.com/office/drawing/2014/main" id="{6FE5348F-F19C-4D90-9E11-CD4D97F606E2}"/>
              </a:ext>
            </a:extLst>
          </p:cNvPr>
          <p:cNvPicPr>
            <a:picLocks noChangeAspect="1"/>
          </p:cNvPicPr>
          <p:nvPr/>
        </p:nvPicPr>
        <p:blipFill>
          <a:blip r:embed="rId2"/>
          <a:stretch>
            <a:fillRect/>
          </a:stretch>
        </p:blipFill>
        <p:spPr>
          <a:xfrm>
            <a:off x="412150" y="1530626"/>
            <a:ext cx="8645612" cy="4572610"/>
          </a:xfrm>
          <a:prstGeom prst="rect">
            <a:avLst/>
          </a:prstGeom>
        </p:spPr>
      </p:pic>
      <p:sp>
        <p:nvSpPr>
          <p:cNvPr id="16" name="CasellaDiTesto 15">
            <a:extLst>
              <a:ext uri="{FF2B5EF4-FFF2-40B4-BE49-F238E27FC236}">
                <a16:creationId xmlns:a16="http://schemas.microsoft.com/office/drawing/2014/main" id="{4B1D386E-D863-4E77-BCA6-3728DB39E063}"/>
              </a:ext>
            </a:extLst>
          </p:cNvPr>
          <p:cNvSpPr txBox="1"/>
          <p:nvPr/>
        </p:nvSpPr>
        <p:spPr>
          <a:xfrm>
            <a:off x="6222739" y="2055947"/>
            <a:ext cx="5297679" cy="1754326"/>
          </a:xfrm>
          <a:prstGeom prst="rect">
            <a:avLst/>
          </a:prstGeom>
          <a:noFill/>
        </p:spPr>
        <p:txBody>
          <a:bodyPr wrap="square">
            <a:spAutoFit/>
          </a:bodyPr>
          <a:lstStyle/>
          <a:p>
            <a:r>
              <a:rPr lang="it-IT" b="1" dirty="0"/>
              <a:t>Le case produttrici di FPGA forniscono ambienti di sviluppo integrati in cui, partendo dallo schematico o da un codice HDL o da un codice ad alto livello, è possibile fare la SINTESI, la SIMULAZIONE, il MAPPING, il ROUTING ed infine la generazione del BITSTREAM.</a:t>
            </a:r>
          </a:p>
        </p:txBody>
      </p:sp>
    </p:spTree>
    <p:extLst>
      <p:ext uri="{BB962C8B-B14F-4D97-AF65-F5344CB8AC3E}">
        <p14:creationId xmlns:p14="http://schemas.microsoft.com/office/powerpoint/2010/main" val="114955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it-IT" dirty="0">
                <a:latin typeface="Calibri" panose="020F0502020204030204" pitchFamily="34" charset="0"/>
                <a:cs typeface="Calibri" panose="020F0502020204030204" pitchFamily="34" charset="0"/>
              </a:rPr>
              <a:t>ISE</a:t>
            </a:r>
            <a:r>
              <a:rPr lang="it-IT" dirty="0">
                <a:latin typeface="Comic Sans MS" panose="030F0702030302020204" pitchFamily="66" charset="0"/>
              </a:rPr>
              <a:t> </a:t>
            </a:r>
            <a:r>
              <a:rPr lang="it-IT" sz="2000" dirty="0">
                <a:latin typeface="Comic Sans MS" panose="030F0702030302020204" pitchFamily="66" charset="0"/>
              </a:rPr>
              <a:t>(XILINX)</a:t>
            </a:r>
          </a:p>
        </p:txBody>
      </p:sp>
      <p:grpSp>
        <p:nvGrpSpPr>
          <p:cNvPr id="4" name="Gruppo 3">
            <a:extLst>
              <a:ext uri="{FF2B5EF4-FFF2-40B4-BE49-F238E27FC236}">
                <a16:creationId xmlns:a16="http://schemas.microsoft.com/office/drawing/2014/main" id="{DDB9725A-CC27-4FB3-A29F-CA43F7D98F0B}"/>
              </a:ext>
            </a:extLst>
          </p:cNvPr>
          <p:cNvGrpSpPr/>
          <p:nvPr/>
        </p:nvGrpSpPr>
        <p:grpSpPr>
          <a:xfrm>
            <a:off x="261257" y="1343608"/>
            <a:ext cx="3526972" cy="5361779"/>
            <a:chOff x="261257" y="1343608"/>
            <a:chExt cx="3526972" cy="5361779"/>
          </a:xfrm>
        </p:grpSpPr>
        <p:sp>
          <p:nvSpPr>
            <p:cNvPr id="12" name="CasellaDiTesto 11"/>
            <p:cNvSpPr txBox="1"/>
            <p:nvPr/>
          </p:nvSpPr>
          <p:spPr>
            <a:xfrm>
              <a:off x="455370" y="1922106"/>
              <a:ext cx="3138744" cy="4616648"/>
            </a:xfrm>
            <a:prstGeom prst="rect">
              <a:avLst/>
            </a:prstGeom>
            <a:noFill/>
          </p:spPr>
          <p:txBody>
            <a:bodyPr wrap="none" rtlCol="0">
              <a:spAutoFit/>
            </a:bodyPr>
            <a:lstStyle/>
            <a:p>
              <a:r>
                <a:rPr lang="en-US" sz="1200" dirty="0"/>
                <a:t>library IEEE;</a:t>
              </a:r>
            </a:p>
            <a:p>
              <a:r>
                <a:rPr lang="en-US" sz="1200" dirty="0"/>
                <a:t>use IEEE.STD_LOGIC_1164.ALL;</a:t>
              </a:r>
            </a:p>
            <a:p>
              <a:endParaRPr lang="en-US" sz="1200" dirty="0"/>
            </a:p>
            <a:p>
              <a:r>
                <a:rPr lang="en-US" sz="1200" dirty="0"/>
                <a:t>use </a:t>
              </a:r>
              <a:r>
                <a:rPr lang="en-US" sz="1200" dirty="0" err="1"/>
                <a:t>ieee.numeric_std.all</a:t>
              </a:r>
              <a:r>
                <a:rPr lang="en-US" sz="1200" dirty="0"/>
                <a:t>;</a:t>
              </a:r>
            </a:p>
            <a:p>
              <a:endParaRPr lang="en-US" sz="1200" dirty="0"/>
            </a:p>
            <a:p>
              <a:r>
                <a:rPr lang="en-US" sz="1200" dirty="0"/>
                <a:t>--library UNISIM;</a:t>
              </a:r>
            </a:p>
            <a:p>
              <a:r>
                <a:rPr lang="en-US" sz="1200" dirty="0"/>
                <a:t>--use </a:t>
              </a:r>
              <a:r>
                <a:rPr lang="en-US" sz="1200" dirty="0" err="1"/>
                <a:t>UNISIM.VComponents.all</a:t>
              </a:r>
              <a:r>
                <a:rPr lang="en-US" sz="1200" dirty="0"/>
                <a:t>;</a:t>
              </a:r>
            </a:p>
            <a:p>
              <a:endParaRPr lang="en-US" sz="1200" dirty="0"/>
            </a:p>
            <a:p>
              <a:r>
                <a:rPr lang="en-US" sz="1200" dirty="0"/>
                <a:t>entity top is</a:t>
              </a:r>
            </a:p>
            <a:p>
              <a:r>
                <a:rPr lang="en-US" sz="1200" dirty="0"/>
                <a:t>  Port ( </a:t>
              </a:r>
            </a:p>
            <a:p>
              <a:r>
                <a:rPr lang="en-US" sz="1200" dirty="0"/>
                <a:t>    CLK_50M      : in  </a:t>
              </a:r>
              <a:r>
                <a:rPr lang="en-US" sz="1200" dirty="0" err="1"/>
                <a:t>std_logic</a:t>
              </a:r>
              <a:r>
                <a:rPr lang="en-US" sz="1200" dirty="0"/>
                <a:t>;</a:t>
              </a:r>
            </a:p>
            <a:p>
              <a:r>
                <a:rPr lang="en-US" sz="1200" dirty="0"/>
                <a:t>    ROT_A        : in  </a:t>
              </a:r>
              <a:r>
                <a:rPr lang="en-US" sz="1200" dirty="0" err="1"/>
                <a:t>std_logic</a:t>
              </a:r>
              <a:r>
                <a:rPr lang="en-US" sz="1200" dirty="0"/>
                <a:t>;</a:t>
              </a:r>
            </a:p>
            <a:p>
              <a:r>
                <a:rPr lang="en-US" sz="1200" dirty="0"/>
                <a:t>    ROT_B        : in  </a:t>
              </a:r>
              <a:r>
                <a:rPr lang="en-US" sz="1200" dirty="0" err="1"/>
                <a:t>std_logic</a:t>
              </a:r>
              <a:r>
                <a:rPr lang="en-US" sz="1200" dirty="0"/>
                <a:t>;</a:t>
              </a:r>
            </a:p>
            <a:p>
              <a:r>
                <a:rPr lang="en-US" sz="1200" dirty="0"/>
                <a:t>    ROT_CENTER   : in  </a:t>
              </a:r>
              <a:r>
                <a:rPr lang="en-US" sz="1200" dirty="0" err="1"/>
                <a:t>std_logic</a:t>
              </a:r>
              <a:r>
                <a:rPr lang="en-US" sz="1200" dirty="0"/>
                <a:t>;</a:t>
              </a:r>
            </a:p>
            <a:p>
              <a:r>
                <a:rPr lang="en-US" sz="1200" dirty="0"/>
                <a:t>    SW           : in  </a:t>
              </a:r>
              <a:r>
                <a:rPr lang="en-US" sz="1200" dirty="0" err="1"/>
                <a:t>std_logic_vector</a:t>
              </a:r>
              <a:r>
                <a:rPr lang="en-US" sz="1200" dirty="0"/>
                <a:t> (3 </a:t>
              </a:r>
              <a:r>
                <a:rPr lang="en-US" sz="1200" dirty="0" err="1"/>
                <a:t>downto</a:t>
              </a:r>
              <a:r>
                <a:rPr lang="en-US" sz="1200" dirty="0"/>
                <a:t> 0);</a:t>
              </a:r>
            </a:p>
            <a:p>
              <a:r>
                <a:rPr lang="en-US" sz="1200" dirty="0"/>
                <a:t>    LED          : out  </a:t>
              </a:r>
              <a:r>
                <a:rPr lang="en-US" sz="1200" dirty="0" err="1"/>
                <a:t>std_logic_vector</a:t>
              </a:r>
              <a:r>
                <a:rPr lang="en-US" sz="1200" dirty="0"/>
                <a:t> (7 </a:t>
              </a:r>
              <a:r>
                <a:rPr lang="en-US" sz="1200" dirty="0" err="1"/>
                <a:t>downto</a:t>
              </a:r>
              <a:r>
                <a:rPr lang="en-US" sz="1200" dirty="0"/>
                <a:t> 0)</a:t>
              </a:r>
            </a:p>
            <a:p>
              <a:r>
                <a:rPr lang="en-US" sz="1200" dirty="0"/>
                <a:t>  );</a:t>
              </a:r>
            </a:p>
            <a:p>
              <a:r>
                <a:rPr lang="en-US" sz="1200" dirty="0"/>
                <a:t>end top;</a:t>
              </a:r>
            </a:p>
            <a:p>
              <a:endParaRPr lang="en-US" sz="1200" dirty="0"/>
            </a:p>
            <a:p>
              <a:r>
                <a:rPr lang="en-US" sz="1200" dirty="0"/>
                <a:t>architecture Behavioral of top is</a:t>
              </a:r>
            </a:p>
            <a:p>
              <a:r>
                <a:rPr lang="en-US" sz="1200" dirty="0"/>
                <a:t>….</a:t>
              </a:r>
            </a:p>
            <a:p>
              <a:r>
                <a:rPr lang="en-US" sz="1200" dirty="0"/>
                <a:t>…</a:t>
              </a:r>
            </a:p>
            <a:p>
              <a:r>
                <a:rPr lang="en-US" sz="1200" dirty="0"/>
                <a:t>…</a:t>
              </a:r>
            </a:p>
            <a:p>
              <a:endParaRPr lang="it-IT" dirty="0"/>
            </a:p>
          </p:txBody>
        </p:sp>
        <p:sp>
          <p:nvSpPr>
            <p:cNvPr id="13" name="Rettangolo 12"/>
            <p:cNvSpPr/>
            <p:nvPr/>
          </p:nvSpPr>
          <p:spPr>
            <a:xfrm>
              <a:off x="261257" y="1343608"/>
              <a:ext cx="3526972" cy="48592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p:cNvSpPr txBox="1"/>
            <p:nvPr/>
          </p:nvSpPr>
          <p:spPr>
            <a:xfrm>
              <a:off x="1063816" y="6243722"/>
              <a:ext cx="2128083" cy="461665"/>
            </a:xfrm>
            <a:prstGeom prst="rect">
              <a:avLst/>
            </a:prstGeom>
            <a:noFill/>
          </p:spPr>
          <p:txBody>
            <a:bodyPr wrap="none" rtlCol="0">
              <a:spAutoFit/>
            </a:bodyPr>
            <a:lstStyle/>
            <a:p>
              <a:r>
                <a:rPr lang="it-IT" sz="2400" b="1" i="1" dirty="0"/>
                <a:t>VHDL/VERILOG</a:t>
              </a:r>
            </a:p>
          </p:txBody>
        </p:sp>
        <p:sp>
          <p:nvSpPr>
            <p:cNvPr id="15" name="CasellaDiTesto 14"/>
            <p:cNvSpPr txBox="1"/>
            <p:nvPr/>
          </p:nvSpPr>
          <p:spPr>
            <a:xfrm>
              <a:off x="455370" y="1511904"/>
              <a:ext cx="899926" cy="369332"/>
            </a:xfrm>
            <a:prstGeom prst="rect">
              <a:avLst/>
            </a:prstGeom>
            <a:noFill/>
          </p:spPr>
          <p:txBody>
            <a:bodyPr wrap="none" rtlCol="0">
              <a:spAutoFit/>
            </a:bodyPr>
            <a:lstStyle/>
            <a:p>
              <a:r>
                <a:rPr lang="it-IT" dirty="0" err="1"/>
                <a:t>top.vhd</a:t>
              </a:r>
              <a:endParaRPr lang="it-IT" dirty="0"/>
            </a:p>
          </p:txBody>
        </p:sp>
      </p:grpSp>
      <p:sp>
        <p:nvSpPr>
          <p:cNvPr id="7" name="Segnaposto numero diapositiva 6"/>
          <p:cNvSpPr>
            <a:spLocks noGrp="1"/>
          </p:cNvSpPr>
          <p:nvPr>
            <p:ph type="sldNum" sz="quarter" idx="12"/>
          </p:nvPr>
        </p:nvSpPr>
        <p:spPr/>
        <p:txBody>
          <a:bodyPr/>
          <a:lstStyle/>
          <a:p>
            <a:fld id="{1F98A442-56E4-4677-AFB8-10BD08E33475}" type="slidenum">
              <a:rPr lang="it-IT" smtClean="0"/>
              <a:t>46</a:t>
            </a:fld>
            <a:endParaRPr lang="it-IT"/>
          </a:p>
        </p:txBody>
      </p:sp>
      <p:sp>
        <p:nvSpPr>
          <p:cNvPr id="35" name="Rectangle 2">
            <a:extLst>
              <a:ext uri="{FF2B5EF4-FFF2-40B4-BE49-F238E27FC236}">
                <a16:creationId xmlns:a16="http://schemas.microsoft.com/office/drawing/2014/main" id="{A1E02131-C75B-42AB-A354-BD1477DA296E}"/>
              </a:ext>
            </a:extLst>
          </p:cNvPr>
          <p:cNvSpPr>
            <a:spLocks noGrp="1" noChangeArrowheads="1"/>
          </p:cNvSpPr>
          <p:nvPr/>
        </p:nvSpPr>
        <p:spPr bwMode="auto">
          <a:xfrm>
            <a:off x="4421932" y="244988"/>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Il flusso di programmazione (un esempio)</a:t>
            </a:r>
          </a:p>
        </p:txBody>
      </p:sp>
      <p:grpSp>
        <p:nvGrpSpPr>
          <p:cNvPr id="11" name="Gruppo 10">
            <a:extLst>
              <a:ext uri="{FF2B5EF4-FFF2-40B4-BE49-F238E27FC236}">
                <a16:creationId xmlns:a16="http://schemas.microsoft.com/office/drawing/2014/main" id="{54EA64D0-CAF7-4C77-B810-EBF246A8D8C5}"/>
              </a:ext>
            </a:extLst>
          </p:cNvPr>
          <p:cNvGrpSpPr/>
          <p:nvPr/>
        </p:nvGrpSpPr>
        <p:grpSpPr>
          <a:xfrm>
            <a:off x="4030047" y="931424"/>
            <a:ext cx="2894628" cy="4685606"/>
            <a:chOff x="4030047" y="931423"/>
            <a:chExt cx="2894628" cy="4975763"/>
          </a:xfrm>
        </p:grpSpPr>
        <p:sp>
          <p:nvSpPr>
            <p:cNvPr id="9" name="CasellaDiTesto 8"/>
            <p:cNvSpPr txBox="1"/>
            <p:nvPr/>
          </p:nvSpPr>
          <p:spPr>
            <a:xfrm>
              <a:off x="5402121" y="931423"/>
              <a:ext cx="953466" cy="553998"/>
            </a:xfrm>
            <a:prstGeom prst="rect">
              <a:avLst/>
            </a:prstGeom>
            <a:noFill/>
          </p:spPr>
          <p:txBody>
            <a:bodyPr wrap="none" rtlCol="0">
              <a:spAutoFit/>
            </a:bodyPr>
            <a:lstStyle/>
            <a:p>
              <a:pPr algn="ctr"/>
              <a:r>
                <a:rPr lang="it-IT" b="1" dirty="0"/>
                <a:t>SINTESI </a:t>
              </a:r>
            </a:p>
            <a:p>
              <a:pPr algn="ctr"/>
              <a:r>
                <a:rPr lang="it-IT" sz="1200" dirty="0"/>
                <a:t>(XST)</a:t>
              </a:r>
            </a:p>
          </p:txBody>
        </p:sp>
        <p:grpSp>
          <p:nvGrpSpPr>
            <p:cNvPr id="5" name="Gruppo 4">
              <a:extLst>
                <a:ext uri="{FF2B5EF4-FFF2-40B4-BE49-F238E27FC236}">
                  <a16:creationId xmlns:a16="http://schemas.microsoft.com/office/drawing/2014/main" id="{41683E45-90EF-497C-80C4-5A1554514FAA}"/>
                </a:ext>
              </a:extLst>
            </p:cNvPr>
            <p:cNvGrpSpPr/>
            <p:nvPr/>
          </p:nvGrpSpPr>
          <p:grpSpPr>
            <a:xfrm>
              <a:off x="4030047" y="2102314"/>
              <a:ext cx="2614570" cy="3233074"/>
              <a:chOff x="4030047" y="2102314"/>
              <a:chExt cx="2614570" cy="3233074"/>
            </a:xfrm>
          </p:grpSpPr>
          <p:sp>
            <p:nvSpPr>
              <p:cNvPr id="8" name="Freccia a destra 7"/>
              <p:cNvSpPr/>
              <p:nvPr/>
            </p:nvSpPr>
            <p:spPr>
              <a:xfrm>
                <a:off x="4030047" y="4869930"/>
                <a:ext cx="783771" cy="401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p:cNvSpPr txBox="1"/>
              <p:nvPr/>
            </p:nvSpPr>
            <p:spPr>
              <a:xfrm>
                <a:off x="5222900" y="4470268"/>
                <a:ext cx="1278683" cy="523220"/>
              </a:xfrm>
              <a:prstGeom prst="rect">
                <a:avLst/>
              </a:prstGeom>
              <a:noFill/>
            </p:spPr>
            <p:txBody>
              <a:bodyPr wrap="none" rtlCol="0">
                <a:spAutoFit/>
              </a:bodyPr>
              <a:lstStyle/>
              <a:p>
                <a:r>
                  <a:rPr lang="it-IT" sz="2800" dirty="0" err="1"/>
                  <a:t>top.ngc</a:t>
                </a:r>
                <a:endParaRPr lang="it-IT" sz="2800" dirty="0"/>
              </a:p>
            </p:txBody>
          </p:sp>
          <p:sp>
            <p:nvSpPr>
              <p:cNvPr id="2" name="Freccia in su 1"/>
              <p:cNvSpPr/>
              <p:nvPr/>
            </p:nvSpPr>
            <p:spPr>
              <a:xfrm>
                <a:off x="5693855" y="3502025"/>
                <a:ext cx="311021" cy="5424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p:cNvSpPr txBox="1"/>
              <p:nvPr/>
            </p:nvSpPr>
            <p:spPr>
              <a:xfrm>
                <a:off x="5186893" y="2398732"/>
                <a:ext cx="1314334" cy="523220"/>
              </a:xfrm>
              <a:prstGeom prst="rect">
                <a:avLst/>
              </a:prstGeom>
              <a:noFill/>
            </p:spPr>
            <p:txBody>
              <a:bodyPr wrap="none" rtlCol="0">
                <a:spAutoFit/>
              </a:bodyPr>
              <a:lstStyle/>
              <a:p>
                <a:r>
                  <a:rPr lang="it-IT" sz="2800" dirty="0" err="1"/>
                  <a:t>top.ngd</a:t>
                </a:r>
                <a:endParaRPr lang="it-IT" sz="2800" dirty="0"/>
              </a:p>
            </p:txBody>
          </p:sp>
          <p:sp>
            <p:nvSpPr>
              <p:cNvPr id="24" name="Rettangolo 23"/>
              <p:cNvSpPr/>
              <p:nvPr/>
            </p:nvSpPr>
            <p:spPr>
              <a:xfrm>
                <a:off x="5043503" y="4121926"/>
                <a:ext cx="1601114" cy="1213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27"/>
              <p:cNvSpPr/>
              <p:nvPr/>
            </p:nvSpPr>
            <p:spPr>
              <a:xfrm>
                <a:off x="5043503" y="2102314"/>
                <a:ext cx="1601114" cy="1213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 name="Rettangolo 2">
              <a:extLst>
                <a:ext uri="{FF2B5EF4-FFF2-40B4-BE49-F238E27FC236}">
                  <a16:creationId xmlns:a16="http://schemas.microsoft.com/office/drawing/2014/main" id="{FCB3D8D4-D219-4660-88AE-77D4CB5FE29A}"/>
                </a:ext>
              </a:extLst>
            </p:cNvPr>
            <p:cNvSpPr/>
            <p:nvPr/>
          </p:nvSpPr>
          <p:spPr>
            <a:xfrm>
              <a:off x="4833034" y="1577947"/>
              <a:ext cx="2091641" cy="43292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40" name="CasellaDiTesto 39">
            <a:extLst>
              <a:ext uri="{FF2B5EF4-FFF2-40B4-BE49-F238E27FC236}">
                <a16:creationId xmlns:a16="http://schemas.microsoft.com/office/drawing/2014/main" id="{F774B5BD-B74F-4FEE-B037-3B14C552A37A}"/>
              </a:ext>
            </a:extLst>
          </p:cNvPr>
          <p:cNvSpPr txBox="1"/>
          <p:nvPr/>
        </p:nvSpPr>
        <p:spPr>
          <a:xfrm>
            <a:off x="4300174" y="5752997"/>
            <a:ext cx="3717155" cy="646331"/>
          </a:xfrm>
          <a:prstGeom prst="rect">
            <a:avLst/>
          </a:prstGeom>
          <a:noFill/>
        </p:spPr>
        <p:txBody>
          <a:bodyPr wrap="square">
            <a:spAutoFit/>
          </a:bodyPr>
          <a:lstStyle/>
          <a:p>
            <a:r>
              <a:rPr lang="it-IT" b="1" dirty="0"/>
              <a:t>Il sintetizzatore traduce i costrutti in porte logiche elementari, LUT, FF ecc.</a:t>
            </a:r>
          </a:p>
        </p:txBody>
      </p:sp>
      <p:grpSp>
        <p:nvGrpSpPr>
          <p:cNvPr id="42" name="Gruppo 41">
            <a:extLst>
              <a:ext uri="{FF2B5EF4-FFF2-40B4-BE49-F238E27FC236}">
                <a16:creationId xmlns:a16="http://schemas.microsoft.com/office/drawing/2014/main" id="{9A2BDCD1-2AF1-4857-9191-3799ECB804A9}"/>
              </a:ext>
            </a:extLst>
          </p:cNvPr>
          <p:cNvGrpSpPr/>
          <p:nvPr/>
        </p:nvGrpSpPr>
        <p:grpSpPr>
          <a:xfrm>
            <a:off x="4285878" y="934480"/>
            <a:ext cx="6208270" cy="5741847"/>
            <a:chOff x="4285878" y="934480"/>
            <a:chExt cx="6208270" cy="5741847"/>
          </a:xfrm>
        </p:grpSpPr>
        <p:grpSp>
          <p:nvGrpSpPr>
            <p:cNvPr id="16" name="Gruppo 15">
              <a:extLst>
                <a:ext uri="{FF2B5EF4-FFF2-40B4-BE49-F238E27FC236}">
                  <a16:creationId xmlns:a16="http://schemas.microsoft.com/office/drawing/2014/main" id="{66918EAE-380C-45BA-A3DC-B3B8BCC9789E}"/>
                </a:ext>
              </a:extLst>
            </p:cNvPr>
            <p:cNvGrpSpPr/>
            <p:nvPr/>
          </p:nvGrpSpPr>
          <p:grpSpPr>
            <a:xfrm>
              <a:off x="7131958" y="934480"/>
              <a:ext cx="3362190" cy="2395108"/>
              <a:chOff x="7131958" y="934480"/>
              <a:chExt cx="3362190" cy="2395108"/>
            </a:xfrm>
          </p:grpSpPr>
          <p:sp>
            <p:nvSpPr>
              <p:cNvPr id="21" name="Freccia a destra 20"/>
              <p:cNvSpPr/>
              <p:nvPr/>
            </p:nvSpPr>
            <p:spPr>
              <a:xfrm>
                <a:off x="7131958" y="2508437"/>
                <a:ext cx="783771" cy="401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p:cNvSpPr txBox="1"/>
              <p:nvPr/>
            </p:nvSpPr>
            <p:spPr>
              <a:xfrm>
                <a:off x="8226476" y="2398732"/>
                <a:ext cx="2141484" cy="523220"/>
              </a:xfrm>
              <a:prstGeom prst="rect">
                <a:avLst/>
              </a:prstGeom>
              <a:noFill/>
            </p:spPr>
            <p:txBody>
              <a:bodyPr wrap="none" rtlCol="0">
                <a:spAutoFit/>
              </a:bodyPr>
              <a:lstStyle/>
              <a:p>
                <a:r>
                  <a:rPr lang="it-IT" sz="2800" dirty="0" err="1"/>
                  <a:t>top_map.ncd</a:t>
                </a:r>
                <a:endParaRPr lang="it-IT" sz="2800" dirty="0"/>
              </a:p>
            </p:txBody>
          </p:sp>
          <p:sp>
            <p:nvSpPr>
              <p:cNvPr id="23" name="CasellaDiTesto 22"/>
              <p:cNvSpPr txBox="1"/>
              <p:nvPr/>
            </p:nvSpPr>
            <p:spPr>
              <a:xfrm>
                <a:off x="8699025" y="934480"/>
                <a:ext cx="1133644" cy="646331"/>
              </a:xfrm>
              <a:prstGeom prst="rect">
                <a:avLst/>
              </a:prstGeom>
              <a:noFill/>
            </p:spPr>
            <p:txBody>
              <a:bodyPr wrap="none" rtlCol="0">
                <a:spAutoFit/>
              </a:bodyPr>
              <a:lstStyle/>
              <a:p>
                <a:pPr algn="ctr"/>
                <a:r>
                  <a:rPr lang="it-IT" b="1" dirty="0"/>
                  <a:t>MAPPING</a:t>
                </a:r>
                <a:br>
                  <a:rPr lang="it-IT" dirty="0"/>
                </a:br>
                <a:r>
                  <a:rPr lang="it-IT" dirty="0"/>
                  <a:t> (</a:t>
                </a:r>
                <a:r>
                  <a:rPr lang="it-IT" dirty="0" err="1"/>
                  <a:t>map</a:t>
                </a:r>
                <a:r>
                  <a:rPr lang="it-IT" dirty="0"/>
                  <a:t>)</a:t>
                </a:r>
              </a:p>
            </p:txBody>
          </p:sp>
          <p:sp>
            <p:nvSpPr>
              <p:cNvPr id="29" name="Rettangolo 28"/>
              <p:cNvSpPr/>
              <p:nvPr/>
            </p:nvSpPr>
            <p:spPr>
              <a:xfrm>
                <a:off x="8226476" y="2053610"/>
                <a:ext cx="2074520" cy="12621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ttangolo 35">
                <a:extLst>
                  <a:ext uri="{FF2B5EF4-FFF2-40B4-BE49-F238E27FC236}">
                    <a16:creationId xmlns:a16="http://schemas.microsoft.com/office/drawing/2014/main" id="{3EC58458-EF63-4512-9B6D-D74DA42D70B7}"/>
                  </a:ext>
                </a:extLst>
              </p:cNvPr>
              <p:cNvSpPr/>
              <p:nvPr/>
            </p:nvSpPr>
            <p:spPr>
              <a:xfrm>
                <a:off x="8118121" y="1896539"/>
                <a:ext cx="2376027" cy="14330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41" name="CasellaDiTesto 40">
              <a:extLst>
                <a:ext uri="{FF2B5EF4-FFF2-40B4-BE49-F238E27FC236}">
                  <a16:creationId xmlns:a16="http://schemas.microsoft.com/office/drawing/2014/main" id="{F99ED86B-B16A-44FD-BF50-4702E08DB513}"/>
                </a:ext>
              </a:extLst>
            </p:cNvPr>
            <p:cNvSpPr txBox="1"/>
            <p:nvPr/>
          </p:nvSpPr>
          <p:spPr>
            <a:xfrm>
              <a:off x="4285878" y="5752997"/>
              <a:ext cx="3931804" cy="923330"/>
            </a:xfrm>
            <a:prstGeom prst="rect">
              <a:avLst/>
            </a:prstGeom>
            <a:solidFill>
              <a:schemeClr val="bg1"/>
            </a:solidFill>
          </p:spPr>
          <p:txBody>
            <a:bodyPr wrap="square">
              <a:spAutoFit/>
            </a:bodyPr>
            <a:lstStyle/>
            <a:p>
              <a:r>
                <a:rPr lang="it-IT" b="1" dirty="0"/>
                <a:t>Il mapper trova le risorse e «mappa» dentro le CLB i vari blocchi che il sintetizzatore ha indicato</a:t>
              </a:r>
            </a:p>
          </p:txBody>
        </p:sp>
      </p:grpSp>
      <p:grpSp>
        <p:nvGrpSpPr>
          <p:cNvPr id="47" name="Gruppo 46">
            <a:extLst>
              <a:ext uri="{FF2B5EF4-FFF2-40B4-BE49-F238E27FC236}">
                <a16:creationId xmlns:a16="http://schemas.microsoft.com/office/drawing/2014/main" id="{A79DD4E8-BA83-4ABB-A571-6AAD543484CB}"/>
              </a:ext>
            </a:extLst>
          </p:cNvPr>
          <p:cNvGrpSpPr/>
          <p:nvPr/>
        </p:nvGrpSpPr>
        <p:grpSpPr>
          <a:xfrm>
            <a:off x="4280335" y="3446039"/>
            <a:ext cx="6803274" cy="3326887"/>
            <a:chOff x="4280335" y="3446039"/>
            <a:chExt cx="6803274" cy="3326887"/>
          </a:xfrm>
        </p:grpSpPr>
        <p:grpSp>
          <p:nvGrpSpPr>
            <p:cNvPr id="20" name="Gruppo 19">
              <a:extLst>
                <a:ext uri="{FF2B5EF4-FFF2-40B4-BE49-F238E27FC236}">
                  <a16:creationId xmlns:a16="http://schemas.microsoft.com/office/drawing/2014/main" id="{DD2A83A8-630B-4148-8921-A2D423903F7F}"/>
                </a:ext>
              </a:extLst>
            </p:cNvPr>
            <p:cNvGrpSpPr/>
            <p:nvPr/>
          </p:nvGrpSpPr>
          <p:grpSpPr>
            <a:xfrm>
              <a:off x="8209355" y="3446039"/>
              <a:ext cx="2874254" cy="2039084"/>
              <a:chOff x="8209355" y="3446039"/>
              <a:chExt cx="2874254" cy="2039084"/>
            </a:xfrm>
          </p:grpSpPr>
          <p:grpSp>
            <p:nvGrpSpPr>
              <p:cNvPr id="17" name="Gruppo 16">
                <a:extLst>
                  <a:ext uri="{FF2B5EF4-FFF2-40B4-BE49-F238E27FC236}">
                    <a16:creationId xmlns:a16="http://schemas.microsoft.com/office/drawing/2014/main" id="{E1DCB6F4-4C38-4467-9D3E-FCB1E6ACFCA3}"/>
                  </a:ext>
                </a:extLst>
              </p:cNvPr>
              <p:cNvGrpSpPr/>
              <p:nvPr/>
            </p:nvGrpSpPr>
            <p:grpSpPr>
              <a:xfrm>
                <a:off x="8463179" y="3446039"/>
                <a:ext cx="2620430" cy="1872321"/>
                <a:chOff x="8463179" y="3446039"/>
                <a:chExt cx="2620430" cy="1872321"/>
              </a:xfrm>
            </p:grpSpPr>
            <p:sp>
              <p:nvSpPr>
                <p:cNvPr id="25" name="Freccia in su 24"/>
                <p:cNvSpPr/>
                <p:nvPr/>
              </p:nvSpPr>
              <p:spPr>
                <a:xfrm rot="10800000">
                  <a:off x="9141707" y="3446039"/>
                  <a:ext cx="311021" cy="5424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p:cNvSpPr txBox="1"/>
                <p:nvPr/>
              </p:nvSpPr>
              <p:spPr>
                <a:xfrm>
                  <a:off x="9507985" y="3454032"/>
                  <a:ext cx="1575624" cy="646331"/>
                </a:xfrm>
                <a:prstGeom prst="rect">
                  <a:avLst/>
                </a:prstGeom>
                <a:noFill/>
              </p:spPr>
              <p:txBody>
                <a:bodyPr wrap="none" rtlCol="0">
                  <a:spAutoFit/>
                </a:bodyPr>
                <a:lstStyle/>
                <a:p>
                  <a:pPr algn="ctr"/>
                  <a:r>
                    <a:rPr lang="it-IT" b="1" dirty="0" err="1"/>
                    <a:t>Place</a:t>
                  </a:r>
                  <a:r>
                    <a:rPr lang="it-IT" b="1" dirty="0"/>
                    <a:t> &amp; </a:t>
                  </a:r>
                  <a:r>
                    <a:rPr lang="it-IT" b="1" dirty="0" err="1"/>
                    <a:t>Route</a:t>
                  </a:r>
                  <a:r>
                    <a:rPr lang="it-IT" b="1" dirty="0"/>
                    <a:t> </a:t>
                  </a:r>
                  <a:br>
                    <a:rPr lang="it-IT" dirty="0"/>
                  </a:br>
                  <a:r>
                    <a:rPr lang="it-IT" dirty="0"/>
                    <a:t> (par)</a:t>
                  </a:r>
                </a:p>
              </p:txBody>
            </p:sp>
            <p:sp>
              <p:nvSpPr>
                <p:cNvPr id="27" name="CasellaDiTesto 26"/>
                <p:cNvSpPr txBox="1"/>
                <p:nvPr/>
              </p:nvSpPr>
              <p:spPr>
                <a:xfrm>
                  <a:off x="8555372" y="4442263"/>
                  <a:ext cx="1301638" cy="523220"/>
                </a:xfrm>
                <a:prstGeom prst="rect">
                  <a:avLst/>
                </a:prstGeom>
                <a:noFill/>
              </p:spPr>
              <p:txBody>
                <a:bodyPr wrap="none" rtlCol="0">
                  <a:spAutoFit/>
                </a:bodyPr>
                <a:lstStyle/>
                <a:p>
                  <a:r>
                    <a:rPr lang="it-IT" sz="2800" dirty="0" err="1"/>
                    <a:t>top.ncd</a:t>
                  </a:r>
                  <a:endParaRPr lang="it-IT" sz="2800" dirty="0"/>
                </a:p>
              </p:txBody>
            </p:sp>
            <p:sp>
              <p:nvSpPr>
                <p:cNvPr id="30" name="Rettangolo 29"/>
                <p:cNvSpPr/>
                <p:nvPr/>
              </p:nvSpPr>
              <p:spPr>
                <a:xfrm>
                  <a:off x="8463179" y="4104898"/>
                  <a:ext cx="1601114" cy="1213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7" name="Rettangolo 36">
                <a:extLst>
                  <a:ext uri="{FF2B5EF4-FFF2-40B4-BE49-F238E27FC236}">
                    <a16:creationId xmlns:a16="http://schemas.microsoft.com/office/drawing/2014/main" id="{5349AE71-1662-4E46-AE96-2868F949B8F2}"/>
                  </a:ext>
                </a:extLst>
              </p:cNvPr>
              <p:cNvSpPr/>
              <p:nvPr/>
            </p:nvSpPr>
            <p:spPr>
              <a:xfrm>
                <a:off x="8209355" y="4023819"/>
                <a:ext cx="2091641" cy="14613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46" name="CasellaDiTesto 45">
              <a:extLst>
                <a:ext uri="{FF2B5EF4-FFF2-40B4-BE49-F238E27FC236}">
                  <a16:creationId xmlns:a16="http://schemas.microsoft.com/office/drawing/2014/main" id="{7AB3BB05-37F3-46D5-BB53-334B3FD1A015}"/>
                </a:ext>
              </a:extLst>
            </p:cNvPr>
            <p:cNvSpPr txBox="1"/>
            <p:nvPr/>
          </p:nvSpPr>
          <p:spPr>
            <a:xfrm>
              <a:off x="4280335" y="5849596"/>
              <a:ext cx="3931803" cy="923330"/>
            </a:xfrm>
            <a:prstGeom prst="rect">
              <a:avLst/>
            </a:prstGeom>
            <a:solidFill>
              <a:schemeClr val="bg1"/>
            </a:solidFill>
          </p:spPr>
          <p:txBody>
            <a:bodyPr wrap="square">
              <a:spAutoFit/>
            </a:bodyPr>
            <a:lstStyle/>
            <a:p>
              <a:r>
                <a:rPr lang="it-IT" b="1" dirty="0"/>
                <a:t>Il router si occupa di collegare le varie CLB calcolando i delay e le varie frequenze massime di funzionamento</a:t>
              </a:r>
            </a:p>
          </p:txBody>
        </p:sp>
      </p:grpSp>
      <p:grpSp>
        <p:nvGrpSpPr>
          <p:cNvPr id="50" name="Gruppo 49">
            <a:extLst>
              <a:ext uri="{FF2B5EF4-FFF2-40B4-BE49-F238E27FC236}">
                <a16:creationId xmlns:a16="http://schemas.microsoft.com/office/drawing/2014/main" id="{E5518A3F-8438-4DC7-B51C-2C5CF28DE7EB}"/>
              </a:ext>
            </a:extLst>
          </p:cNvPr>
          <p:cNvGrpSpPr/>
          <p:nvPr/>
        </p:nvGrpSpPr>
        <p:grpSpPr>
          <a:xfrm>
            <a:off x="3919006" y="5396696"/>
            <a:ext cx="8370218" cy="1630340"/>
            <a:chOff x="3919006" y="5396696"/>
            <a:chExt cx="8370218" cy="1630340"/>
          </a:xfrm>
        </p:grpSpPr>
        <p:grpSp>
          <p:nvGrpSpPr>
            <p:cNvPr id="39" name="Gruppo 38">
              <a:extLst>
                <a:ext uri="{FF2B5EF4-FFF2-40B4-BE49-F238E27FC236}">
                  <a16:creationId xmlns:a16="http://schemas.microsoft.com/office/drawing/2014/main" id="{2AB7CA31-CD5B-49BB-A361-718A87232678}"/>
                </a:ext>
              </a:extLst>
            </p:cNvPr>
            <p:cNvGrpSpPr/>
            <p:nvPr/>
          </p:nvGrpSpPr>
          <p:grpSpPr>
            <a:xfrm>
              <a:off x="8899159" y="5396696"/>
              <a:ext cx="3390065" cy="1461304"/>
              <a:chOff x="8899159" y="5396696"/>
              <a:chExt cx="3390065" cy="1461304"/>
            </a:xfrm>
          </p:grpSpPr>
          <p:sp>
            <p:nvSpPr>
              <p:cNvPr id="31" name="CasellaDiTesto 30"/>
              <p:cNvSpPr txBox="1"/>
              <p:nvPr/>
            </p:nvSpPr>
            <p:spPr>
              <a:xfrm>
                <a:off x="10610462" y="5840798"/>
                <a:ext cx="1162178" cy="523220"/>
              </a:xfrm>
              <a:prstGeom prst="rect">
                <a:avLst/>
              </a:prstGeom>
              <a:noFill/>
            </p:spPr>
            <p:txBody>
              <a:bodyPr wrap="none" rtlCol="0">
                <a:spAutoFit/>
              </a:bodyPr>
              <a:lstStyle/>
              <a:p>
                <a:r>
                  <a:rPr lang="it-IT" sz="2800" dirty="0" err="1"/>
                  <a:t>top.bit</a:t>
                </a:r>
                <a:endParaRPr lang="it-IT" sz="2800" dirty="0"/>
              </a:p>
            </p:txBody>
          </p:sp>
          <p:sp>
            <p:nvSpPr>
              <p:cNvPr id="32" name="Rettangolo 31"/>
              <p:cNvSpPr/>
              <p:nvPr/>
            </p:nvSpPr>
            <p:spPr>
              <a:xfrm>
                <a:off x="10431065" y="5492456"/>
                <a:ext cx="1601114" cy="1213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Freccia in su 32"/>
              <p:cNvSpPr/>
              <p:nvPr/>
            </p:nvSpPr>
            <p:spPr>
              <a:xfrm rot="7946653">
                <a:off x="9740358" y="5511703"/>
                <a:ext cx="311021" cy="5424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CasellaDiTesto 33"/>
              <p:cNvSpPr txBox="1"/>
              <p:nvPr/>
            </p:nvSpPr>
            <p:spPr>
              <a:xfrm>
                <a:off x="8899159" y="5690975"/>
                <a:ext cx="796116" cy="369332"/>
              </a:xfrm>
              <a:prstGeom prst="rect">
                <a:avLst/>
              </a:prstGeom>
              <a:noFill/>
            </p:spPr>
            <p:txBody>
              <a:bodyPr wrap="none" rtlCol="0">
                <a:spAutoFit/>
              </a:bodyPr>
              <a:lstStyle/>
              <a:p>
                <a:pPr algn="ctr"/>
                <a:r>
                  <a:rPr lang="it-IT" b="1" dirty="0" err="1"/>
                  <a:t>Bitgen</a:t>
                </a:r>
                <a:endParaRPr lang="it-IT" b="1" dirty="0"/>
              </a:p>
            </p:txBody>
          </p:sp>
          <p:sp>
            <p:nvSpPr>
              <p:cNvPr id="38" name="Rettangolo 37">
                <a:extLst>
                  <a:ext uri="{FF2B5EF4-FFF2-40B4-BE49-F238E27FC236}">
                    <a16:creationId xmlns:a16="http://schemas.microsoft.com/office/drawing/2014/main" id="{F966036C-81BC-4A87-9717-B7792B53E7AE}"/>
                  </a:ext>
                </a:extLst>
              </p:cNvPr>
              <p:cNvSpPr/>
              <p:nvPr/>
            </p:nvSpPr>
            <p:spPr>
              <a:xfrm>
                <a:off x="10295797" y="5396696"/>
                <a:ext cx="1993427" cy="14613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49" name="CasellaDiTesto 48">
              <a:extLst>
                <a:ext uri="{FF2B5EF4-FFF2-40B4-BE49-F238E27FC236}">
                  <a16:creationId xmlns:a16="http://schemas.microsoft.com/office/drawing/2014/main" id="{86AD8A8D-222B-46D5-8A7B-367B904C962E}"/>
                </a:ext>
              </a:extLst>
            </p:cNvPr>
            <p:cNvSpPr txBox="1"/>
            <p:nvPr/>
          </p:nvSpPr>
          <p:spPr>
            <a:xfrm>
              <a:off x="3919006" y="5826707"/>
              <a:ext cx="4873161" cy="1200329"/>
            </a:xfrm>
            <a:prstGeom prst="rect">
              <a:avLst/>
            </a:prstGeom>
            <a:solidFill>
              <a:schemeClr val="bg1"/>
            </a:solidFill>
          </p:spPr>
          <p:txBody>
            <a:bodyPr wrap="square">
              <a:spAutoFit/>
            </a:bodyPr>
            <a:lstStyle/>
            <a:p>
              <a:r>
                <a:rPr lang="it-IT" b="1" dirty="0"/>
                <a:t>Infine viene invocato il programma di generazione del vero e proprio bitstream </a:t>
              </a:r>
            </a:p>
            <a:p>
              <a:endParaRPr lang="it-IT" b="1" dirty="0"/>
            </a:p>
            <a:p>
              <a:endParaRPr lang="it-IT" b="1" dirty="0"/>
            </a:p>
          </p:txBody>
        </p:sp>
      </p:grpSp>
    </p:spTree>
    <p:extLst>
      <p:ext uri="{BB962C8B-B14F-4D97-AF65-F5344CB8AC3E}">
        <p14:creationId xmlns:p14="http://schemas.microsoft.com/office/powerpoint/2010/main" val="10888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1000"/>
                                        <p:tgtEl>
                                          <p:spTgt spid="47"/>
                                        </p:tgtEl>
                                      </p:cBhvr>
                                    </p:animEffect>
                                    <p:anim calcmode="lin" valueType="num">
                                      <p:cBhvr>
                                        <p:cTn id="34" dur="1000" fill="hold"/>
                                        <p:tgtEl>
                                          <p:spTgt spid="47"/>
                                        </p:tgtEl>
                                        <p:attrNameLst>
                                          <p:attrName>ppt_x</p:attrName>
                                        </p:attrNameLst>
                                      </p:cBhvr>
                                      <p:tavLst>
                                        <p:tav tm="0">
                                          <p:val>
                                            <p:strVal val="#ppt_x"/>
                                          </p:val>
                                        </p:tav>
                                        <p:tav tm="100000">
                                          <p:val>
                                            <p:strVal val="#ppt_x"/>
                                          </p:val>
                                        </p:tav>
                                      </p:tavLst>
                                    </p:anim>
                                    <p:anim calcmode="lin" valueType="num">
                                      <p:cBhvr>
                                        <p:cTn id="3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additive="base">
                                        <p:cTn id="40" dur="500" fill="hold"/>
                                        <p:tgtEl>
                                          <p:spTgt spid="50"/>
                                        </p:tgtEl>
                                        <p:attrNameLst>
                                          <p:attrName>ppt_x</p:attrName>
                                        </p:attrNameLst>
                                      </p:cBhvr>
                                      <p:tavLst>
                                        <p:tav tm="0">
                                          <p:val>
                                            <p:strVal val="#ppt_x"/>
                                          </p:val>
                                        </p:tav>
                                        <p:tav tm="100000">
                                          <p:val>
                                            <p:strVal val="#ppt_x"/>
                                          </p:val>
                                        </p:tav>
                                      </p:tavLst>
                                    </p:anim>
                                    <p:anim calcmode="lin" valueType="num">
                                      <p:cBhvr additive="base">
                                        <p:cTn id="4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29E11CFE-11F6-4E4A-A87D-2291762F7F94}"/>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F072C2C2-5B1F-438A-8E4F-131FFA3FBF09}"/>
              </a:ext>
            </a:extLst>
          </p:cNvPr>
          <p:cNvSpPr>
            <a:spLocks noGrp="1"/>
          </p:cNvSpPr>
          <p:nvPr>
            <p:ph type="sldNum" sz="quarter" idx="12"/>
          </p:nvPr>
        </p:nvSpPr>
        <p:spPr/>
        <p:txBody>
          <a:bodyPr/>
          <a:lstStyle/>
          <a:p>
            <a:fld id="{23C76486-C2C4-4D7A-B39C-4A60E478F588}" type="slidenum">
              <a:rPr lang="it-IT" smtClean="0"/>
              <a:t>47</a:t>
            </a:fld>
            <a:endParaRPr lang="it-IT"/>
          </a:p>
        </p:txBody>
      </p:sp>
      <p:pic>
        <p:nvPicPr>
          <p:cNvPr id="5122" name="Picture 2" descr="ModelSim - Saros Technology">
            <a:extLst>
              <a:ext uri="{FF2B5EF4-FFF2-40B4-BE49-F238E27FC236}">
                <a16:creationId xmlns:a16="http://schemas.microsoft.com/office/drawing/2014/main" id="{31540115-B823-429F-B7B3-5E0845288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01" y="1149061"/>
            <a:ext cx="8915861" cy="55724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8EFF716E-110A-411D-9ECB-3A09C386DAC6}"/>
              </a:ext>
            </a:extLst>
          </p:cNvPr>
          <p:cNvSpPr>
            <a:spLocks noGrp="1" noChangeArrowheads="1"/>
          </p:cNvSpPr>
          <p:nvPr/>
        </p:nvSpPr>
        <p:spPr bwMode="auto">
          <a:xfrm>
            <a:off x="328246" y="423129"/>
            <a:ext cx="79248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kern="1200">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defRPr>
            </a:lvl2pPr>
            <a:lvl3pPr algn="l" rtl="0" eaLnBrk="0" fontAlgn="base" hangingPunct="0">
              <a:spcBef>
                <a:spcPct val="0"/>
              </a:spcBef>
              <a:spcAft>
                <a:spcPct val="0"/>
              </a:spcAft>
              <a:defRPr sz="3600" b="1">
                <a:solidFill>
                  <a:schemeClr val="tx1"/>
                </a:solidFill>
                <a:latin typeface="Arial" panose="020B0604020202020204" pitchFamily="34" charset="0"/>
              </a:defRPr>
            </a:lvl3pPr>
            <a:lvl4pPr algn="l" rtl="0" eaLnBrk="0" fontAlgn="base" hangingPunct="0">
              <a:spcBef>
                <a:spcPct val="0"/>
              </a:spcBef>
              <a:spcAft>
                <a:spcPct val="0"/>
              </a:spcAft>
              <a:defRPr sz="3600" b="1">
                <a:solidFill>
                  <a:schemeClr val="tx1"/>
                </a:solidFill>
                <a:latin typeface="Arial" panose="020B0604020202020204" pitchFamily="34" charset="0"/>
              </a:defRPr>
            </a:lvl4pPr>
            <a:lvl5pPr algn="l" rtl="0" eaLnBrk="0" fontAlgn="base" hangingPunct="0">
              <a:spcBef>
                <a:spcPct val="0"/>
              </a:spcBef>
              <a:spcAft>
                <a:spcPct val="0"/>
              </a:spcAft>
              <a:defRPr sz="3600" b="1">
                <a:solidFill>
                  <a:schemeClr val="tx1"/>
                </a:solidFill>
                <a:latin typeface="Arial" panose="020B0604020202020204" pitchFamily="34" charset="0"/>
              </a:defRPr>
            </a:lvl5pPr>
            <a:lvl6pPr marL="457200" algn="l" rtl="0" eaLnBrk="0" fontAlgn="base" hangingPunct="0">
              <a:spcBef>
                <a:spcPct val="0"/>
              </a:spcBef>
              <a:spcAft>
                <a:spcPct val="0"/>
              </a:spcAft>
              <a:defRPr sz="3600" b="1">
                <a:solidFill>
                  <a:schemeClr val="tx1"/>
                </a:solidFill>
                <a:latin typeface="Arial" panose="020B0604020202020204" pitchFamily="34" charset="0"/>
              </a:defRPr>
            </a:lvl6pPr>
            <a:lvl7pPr marL="914400" algn="l" rtl="0" eaLnBrk="0" fontAlgn="base" hangingPunct="0">
              <a:spcBef>
                <a:spcPct val="0"/>
              </a:spcBef>
              <a:spcAft>
                <a:spcPct val="0"/>
              </a:spcAft>
              <a:defRPr sz="3600" b="1">
                <a:solidFill>
                  <a:schemeClr val="tx1"/>
                </a:solidFill>
                <a:latin typeface="Arial" panose="020B0604020202020204" pitchFamily="34" charset="0"/>
              </a:defRPr>
            </a:lvl7pPr>
            <a:lvl8pPr marL="1371600" algn="l" rtl="0" eaLnBrk="0" fontAlgn="base" hangingPunct="0">
              <a:spcBef>
                <a:spcPct val="0"/>
              </a:spcBef>
              <a:spcAft>
                <a:spcPct val="0"/>
              </a:spcAft>
              <a:defRPr sz="3600" b="1">
                <a:solidFill>
                  <a:schemeClr val="tx1"/>
                </a:solidFill>
                <a:latin typeface="Arial" panose="020B0604020202020204" pitchFamily="34" charset="0"/>
              </a:defRPr>
            </a:lvl8pPr>
            <a:lvl9pPr marL="1828800" algn="l" rtl="0" eaLnBrk="0" fontAlgn="base" hangingPunct="0">
              <a:spcBef>
                <a:spcPct val="0"/>
              </a:spcBef>
              <a:spcAft>
                <a:spcPct val="0"/>
              </a:spcAft>
              <a:defRPr sz="3600" b="1">
                <a:solidFill>
                  <a:schemeClr val="tx1"/>
                </a:solidFill>
                <a:latin typeface="Arial" panose="020B0604020202020204" pitchFamily="34" charset="0"/>
              </a:defRPr>
            </a:lvl9pPr>
          </a:lstStyle>
          <a:p>
            <a:r>
              <a:rPr lang="it-IT" altLang="it-IT" dirty="0"/>
              <a:t>La simulazione</a:t>
            </a:r>
          </a:p>
        </p:txBody>
      </p:sp>
      <p:sp>
        <p:nvSpPr>
          <p:cNvPr id="13" name="CasellaDiTesto 12">
            <a:extLst>
              <a:ext uri="{FF2B5EF4-FFF2-40B4-BE49-F238E27FC236}">
                <a16:creationId xmlns:a16="http://schemas.microsoft.com/office/drawing/2014/main" id="{96F3F9FA-DF3A-47E7-9062-5196312CCF16}"/>
              </a:ext>
            </a:extLst>
          </p:cNvPr>
          <p:cNvSpPr txBox="1"/>
          <p:nvPr/>
        </p:nvSpPr>
        <p:spPr>
          <a:xfrm>
            <a:off x="9111631" y="3601526"/>
            <a:ext cx="2975229" cy="1477328"/>
          </a:xfrm>
          <a:prstGeom prst="rect">
            <a:avLst/>
          </a:prstGeom>
          <a:noFill/>
        </p:spPr>
        <p:txBody>
          <a:bodyPr wrap="square">
            <a:spAutoFit/>
          </a:bodyPr>
          <a:lstStyle/>
          <a:p>
            <a:r>
              <a:rPr lang="it-IT" b="1" dirty="0"/>
              <a:t>Infine va ricordato che questi ambienti di sviluppo consentono di fare simulazioni di tutte le logiche progettate nei nostri file VHD</a:t>
            </a:r>
          </a:p>
        </p:txBody>
      </p:sp>
    </p:spTree>
    <p:extLst>
      <p:ext uri="{BB962C8B-B14F-4D97-AF65-F5344CB8AC3E}">
        <p14:creationId xmlns:p14="http://schemas.microsoft.com/office/powerpoint/2010/main" val="92042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85C177-2145-41B2-8E90-67E6A1F26150}"/>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F5A66764-EA10-4528-A26C-887483220EB4}"/>
              </a:ext>
            </a:extLst>
          </p:cNvPr>
          <p:cNvSpPr>
            <a:spLocks noGrp="1"/>
          </p:cNvSpPr>
          <p:nvPr>
            <p:ph idx="1"/>
          </p:nvPr>
        </p:nvSpPr>
        <p:spPr/>
        <p:txBody>
          <a:bodyPr/>
          <a:lstStyle/>
          <a:p>
            <a:endParaRPr lang="it-IT" dirty="0"/>
          </a:p>
        </p:txBody>
      </p:sp>
      <p:sp>
        <p:nvSpPr>
          <p:cNvPr id="4" name="Segnaposto data 3">
            <a:extLst>
              <a:ext uri="{FF2B5EF4-FFF2-40B4-BE49-F238E27FC236}">
                <a16:creationId xmlns:a16="http://schemas.microsoft.com/office/drawing/2014/main" id="{AF16D631-E12A-47F3-BDC9-73E65C96BE36}"/>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D37E0856-8B11-427F-A570-E07BFE02BC20}"/>
              </a:ext>
            </a:extLst>
          </p:cNvPr>
          <p:cNvSpPr>
            <a:spLocks noGrp="1"/>
          </p:cNvSpPr>
          <p:nvPr>
            <p:ph type="sldNum" sz="quarter" idx="12"/>
          </p:nvPr>
        </p:nvSpPr>
        <p:spPr/>
        <p:txBody>
          <a:bodyPr/>
          <a:lstStyle/>
          <a:p>
            <a:fld id="{23C76486-C2C4-4D7A-B39C-4A60E478F588}" type="slidenum">
              <a:rPr lang="it-IT" smtClean="0"/>
              <a:t>48</a:t>
            </a:fld>
            <a:endParaRPr lang="it-IT"/>
          </a:p>
        </p:txBody>
      </p:sp>
    </p:spTree>
    <p:extLst>
      <p:ext uri="{BB962C8B-B14F-4D97-AF65-F5344CB8AC3E}">
        <p14:creationId xmlns:p14="http://schemas.microsoft.com/office/powerpoint/2010/main" val="2075734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80C31A-7CA9-4CDE-A5FD-6C200511C6FF}"/>
              </a:ext>
            </a:extLst>
          </p:cNvPr>
          <p:cNvSpPr>
            <a:spLocks noGrp="1"/>
          </p:cNvSpPr>
          <p:nvPr>
            <p:ph type="title"/>
          </p:nvPr>
        </p:nvSpPr>
        <p:spPr/>
        <p:txBody>
          <a:bodyPr/>
          <a:lstStyle/>
          <a:p>
            <a:r>
              <a:rPr lang="it-IT" dirty="0"/>
              <a:t>Backup slides</a:t>
            </a:r>
          </a:p>
        </p:txBody>
      </p:sp>
      <p:sp>
        <p:nvSpPr>
          <p:cNvPr id="3" name="Segnaposto contenuto 2">
            <a:extLst>
              <a:ext uri="{FF2B5EF4-FFF2-40B4-BE49-F238E27FC236}">
                <a16:creationId xmlns:a16="http://schemas.microsoft.com/office/drawing/2014/main" id="{32C9266A-E8C9-40A6-8483-F31DEBBB9534}"/>
              </a:ext>
            </a:extLst>
          </p:cNvPr>
          <p:cNvSpPr>
            <a:spLocks noGrp="1"/>
          </p:cNvSpPr>
          <p:nvPr>
            <p:ph idx="1"/>
          </p:nvPr>
        </p:nvSpPr>
        <p:spPr/>
        <p:txBody>
          <a:bodyPr/>
          <a:lstStyle/>
          <a:p>
            <a:endParaRPr lang="it-IT" dirty="0"/>
          </a:p>
        </p:txBody>
      </p:sp>
      <p:sp>
        <p:nvSpPr>
          <p:cNvPr id="4" name="Segnaposto data 3">
            <a:extLst>
              <a:ext uri="{FF2B5EF4-FFF2-40B4-BE49-F238E27FC236}">
                <a16:creationId xmlns:a16="http://schemas.microsoft.com/office/drawing/2014/main" id="{43238068-0F80-430D-9F8E-F8C12A9EE08E}"/>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66F62F68-E211-4C50-A206-8244E23B5497}"/>
              </a:ext>
            </a:extLst>
          </p:cNvPr>
          <p:cNvSpPr>
            <a:spLocks noGrp="1"/>
          </p:cNvSpPr>
          <p:nvPr>
            <p:ph type="sldNum" sz="quarter" idx="12"/>
          </p:nvPr>
        </p:nvSpPr>
        <p:spPr/>
        <p:txBody>
          <a:bodyPr/>
          <a:lstStyle/>
          <a:p>
            <a:fld id="{23C76486-C2C4-4D7A-B39C-4A60E478F588}" type="slidenum">
              <a:rPr lang="it-IT" smtClean="0"/>
              <a:t>49</a:t>
            </a:fld>
            <a:endParaRPr lang="it-IT"/>
          </a:p>
        </p:txBody>
      </p:sp>
    </p:spTree>
    <p:extLst>
      <p:ext uri="{BB962C8B-B14F-4D97-AF65-F5344CB8AC3E}">
        <p14:creationId xmlns:p14="http://schemas.microsoft.com/office/powerpoint/2010/main" val="1930104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p:cNvSpPr/>
          <p:nvPr/>
        </p:nvSpPr>
        <p:spPr>
          <a:xfrm>
            <a:off x="255721" y="561101"/>
            <a:ext cx="2721054" cy="461665"/>
          </a:xfrm>
          <a:prstGeom prst="rect">
            <a:avLst/>
          </a:prstGeom>
        </p:spPr>
        <p:txBody>
          <a:bodyPr wrap="square">
            <a:spAutoFit/>
          </a:bodyPr>
          <a:lstStyle/>
          <a:p>
            <a:pPr algn="ctr"/>
            <a:r>
              <a:rPr lang="it-IT" sz="2400" b="1" dirty="0"/>
              <a:t>Acceleratore LHC</a:t>
            </a:r>
          </a:p>
        </p:txBody>
      </p:sp>
      <p:sp>
        <p:nvSpPr>
          <p:cNvPr id="2" name="Segnaposto data 1">
            <a:extLst>
              <a:ext uri="{FF2B5EF4-FFF2-40B4-BE49-F238E27FC236}">
                <a16:creationId xmlns:a16="http://schemas.microsoft.com/office/drawing/2014/main" id="{50D69A35-B89C-4D5A-A008-3A702311F803}"/>
              </a:ext>
            </a:extLst>
          </p:cNvPr>
          <p:cNvSpPr>
            <a:spLocks noGrp="1"/>
          </p:cNvSpPr>
          <p:nvPr>
            <p:ph type="dt" sz="half" idx="10"/>
          </p:nvPr>
        </p:nvSpPr>
        <p:spPr/>
        <p:txBody>
          <a:bodyPr/>
          <a:lstStyle/>
          <a:p>
            <a:fld id="{48DD2A7E-18BF-43ED-878B-44400D669D57}" type="datetime1">
              <a:rPr lang="it-IT" smtClean="0"/>
              <a:t>20/04/2023</a:t>
            </a:fld>
            <a:endParaRPr lang="it-IT"/>
          </a:p>
        </p:txBody>
      </p:sp>
      <p:sp>
        <p:nvSpPr>
          <p:cNvPr id="3" name="Segnaposto numero diapositiva 2">
            <a:extLst>
              <a:ext uri="{FF2B5EF4-FFF2-40B4-BE49-F238E27FC236}">
                <a16:creationId xmlns:a16="http://schemas.microsoft.com/office/drawing/2014/main" id="{87B6D6FF-0B27-4BD5-A6D9-DBC1C618DFCA}"/>
              </a:ext>
            </a:extLst>
          </p:cNvPr>
          <p:cNvSpPr>
            <a:spLocks noGrp="1"/>
          </p:cNvSpPr>
          <p:nvPr>
            <p:ph type="sldNum" sz="quarter" idx="12"/>
          </p:nvPr>
        </p:nvSpPr>
        <p:spPr/>
        <p:txBody>
          <a:bodyPr/>
          <a:lstStyle/>
          <a:p>
            <a:fld id="{23C76486-C2C4-4D7A-B39C-4A60E478F588}" type="slidenum">
              <a:rPr lang="it-IT" smtClean="0"/>
              <a:t>5</a:t>
            </a:fld>
            <a:endParaRPr lang="it-IT"/>
          </a:p>
        </p:txBody>
      </p:sp>
      <p:pic>
        <p:nvPicPr>
          <p:cNvPr id="1026" name="Picture 2" descr="Più potente e luminoso: ecco come si trasforma l&amp;#39;LHC - Focus.it">
            <a:extLst>
              <a:ext uri="{FF2B5EF4-FFF2-40B4-BE49-F238E27FC236}">
                <a16:creationId xmlns:a16="http://schemas.microsoft.com/office/drawing/2014/main" id="{37E608A8-D4C0-4566-8A67-EAACFB8C1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0" y="1485518"/>
            <a:ext cx="6000750" cy="3571875"/>
          </a:xfrm>
          <a:prstGeom prst="rect">
            <a:avLst/>
          </a:prstGeom>
          <a:noFill/>
          <a:extLst>
            <a:ext uri="{909E8E84-426E-40DD-AFC4-6F175D3DCCD1}">
              <a14:hiddenFill xmlns:a14="http://schemas.microsoft.com/office/drawing/2010/main">
                <a:solidFill>
                  <a:srgbClr val="FFFFFF"/>
                </a:solidFill>
              </a14:hiddenFill>
            </a:ext>
          </a:extLst>
        </p:spPr>
      </p:pic>
      <p:sp>
        <p:nvSpPr>
          <p:cNvPr id="27" name="Freccia a destra 26">
            <a:extLst>
              <a:ext uri="{FF2B5EF4-FFF2-40B4-BE49-F238E27FC236}">
                <a16:creationId xmlns:a16="http://schemas.microsoft.com/office/drawing/2014/main" id="{BC260223-44BA-4B53-BE64-C8121C25BFC2}"/>
              </a:ext>
            </a:extLst>
          </p:cNvPr>
          <p:cNvSpPr/>
          <p:nvPr/>
        </p:nvSpPr>
        <p:spPr>
          <a:xfrm rot="20579442">
            <a:off x="4414561" y="3431341"/>
            <a:ext cx="2783876" cy="20152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Picture 6" descr="Analizzare i quench nei magneti del Large Hadron Collider – Analisi e  Calcolo">
            <a:extLst>
              <a:ext uri="{FF2B5EF4-FFF2-40B4-BE49-F238E27FC236}">
                <a16:creationId xmlns:a16="http://schemas.microsoft.com/office/drawing/2014/main" id="{819A274F-616D-4D09-966B-5EEE91C32D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6433" y="492711"/>
            <a:ext cx="4654335" cy="3158456"/>
          </a:xfrm>
          <a:prstGeom prst="rect">
            <a:avLst/>
          </a:prstGeom>
          <a:noFill/>
          <a:extLst>
            <a:ext uri="{909E8E84-426E-40DD-AFC4-6F175D3DCCD1}">
              <a14:hiddenFill xmlns:a14="http://schemas.microsoft.com/office/drawing/2010/main">
                <a:solidFill>
                  <a:srgbClr val="FFFFFF"/>
                </a:solidFill>
              </a14:hiddenFill>
            </a:ext>
          </a:extLst>
        </p:spPr>
      </p:pic>
      <p:sp>
        <p:nvSpPr>
          <p:cNvPr id="21" name="CasellaDiTesto 20">
            <a:extLst>
              <a:ext uri="{FF2B5EF4-FFF2-40B4-BE49-F238E27FC236}">
                <a16:creationId xmlns:a16="http://schemas.microsoft.com/office/drawing/2014/main" id="{B8E9C385-AA00-4EAE-BECF-20DD7F9CB64E}"/>
              </a:ext>
            </a:extLst>
          </p:cNvPr>
          <p:cNvSpPr txBox="1"/>
          <p:nvPr/>
        </p:nvSpPr>
        <p:spPr>
          <a:xfrm>
            <a:off x="3480867" y="2249393"/>
            <a:ext cx="658450" cy="369332"/>
          </a:xfrm>
          <a:prstGeom prst="rect">
            <a:avLst/>
          </a:prstGeom>
          <a:noFill/>
        </p:spPr>
        <p:txBody>
          <a:bodyPr wrap="none" rtlCol="0">
            <a:spAutoFit/>
          </a:bodyPr>
          <a:lstStyle/>
          <a:p>
            <a:r>
              <a:rPr lang="it-IT" b="1" dirty="0">
                <a:solidFill>
                  <a:schemeClr val="accent5">
                    <a:lumMod val="75000"/>
                  </a:schemeClr>
                </a:solidFill>
              </a:rPr>
              <a:t>Atlas</a:t>
            </a:r>
          </a:p>
        </p:txBody>
      </p:sp>
      <p:sp>
        <p:nvSpPr>
          <p:cNvPr id="22" name="CasellaDiTesto 21">
            <a:extLst>
              <a:ext uri="{FF2B5EF4-FFF2-40B4-BE49-F238E27FC236}">
                <a16:creationId xmlns:a16="http://schemas.microsoft.com/office/drawing/2014/main" id="{049D0169-A2BE-49AE-86BC-F1E9DA76CC6E}"/>
              </a:ext>
            </a:extLst>
          </p:cNvPr>
          <p:cNvSpPr txBox="1"/>
          <p:nvPr/>
        </p:nvSpPr>
        <p:spPr>
          <a:xfrm>
            <a:off x="6889240" y="4035635"/>
            <a:ext cx="5111528" cy="923330"/>
          </a:xfrm>
          <a:prstGeom prst="rect">
            <a:avLst/>
          </a:prstGeom>
          <a:noFill/>
        </p:spPr>
        <p:txBody>
          <a:bodyPr wrap="none" rtlCol="0">
            <a:spAutoFit/>
          </a:bodyPr>
          <a:lstStyle/>
          <a:p>
            <a:pPr marL="285750" indent="-285750">
              <a:buFont typeface="Arial" panose="020B0604020202020204" pitchFamily="34" charset="0"/>
              <a:buChar char="•"/>
            </a:pPr>
            <a:r>
              <a:rPr lang="it-IT" b="1" dirty="0">
                <a:solidFill>
                  <a:schemeClr val="accent5">
                    <a:lumMod val="75000"/>
                  </a:schemeClr>
                </a:solidFill>
              </a:rPr>
              <a:t>LHC anello sotterraneo di 27 Km di lunghezza</a:t>
            </a:r>
          </a:p>
          <a:p>
            <a:pPr marL="285750" indent="-285750">
              <a:buFont typeface="Arial" panose="020B0604020202020204" pitchFamily="34" charset="0"/>
              <a:buChar char="•"/>
            </a:pPr>
            <a:r>
              <a:rPr lang="it-IT" b="1" dirty="0">
                <a:solidFill>
                  <a:schemeClr val="accent5">
                    <a:lumMod val="75000"/>
                  </a:schemeClr>
                </a:solidFill>
              </a:rPr>
              <a:t>4 pozzi con 4 rivelatori (ATLAS, CMS, </a:t>
            </a:r>
            <a:r>
              <a:rPr lang="it-IT" b="1" dirty="0" err="1">
                <a:solidFill>
                  <a:schemeClr val="accent5">
                    <a:lumMod val="75000"/>
                  </a:schemeClr>
                </a:solidFill>
              </a:rPr>
              <a:t>LHCb</a:t>
            </a:r>
            <a:r>
              <a:rPr lang="it-IT" b="1" dirty="0">
                <a:solidFill>
                  <a:schemeClr val="accent5">
                    <a:lumMod val="75000"/>
                  </a:schemeClr>
                </a:solidFill>
              </a:rPr>
              <a:t>, Alice)</a:t>
            </a:r>
          </a:p>
          <a:p>
            <a:pPr marL="285750" indent="-285750">
              <a:buFont typeface="Arial" panose="020B0604020202020204" pitchFamily="34" charset="0"/>
              <a:buChar char="•"/>
            </a:pPr>
            <a:r>
              <a:rPr lang="it-IT" b="1" dirty="0">
                <a:solidFill>
                  <a:schemeClr val="accent5">
                    <a:lumMod val="75000"/>
                  </a:schemeClr>
                </a:solidFill>
              </a:rPr>
              <a:t>Collisioni protone-protone </a:t>
            </a:r>
          </a:p>
        </p:txBody>
      </p:sp>
      <p:pic>
        <p:nvPicPr>
          <p:cNvPr id="6" name="Immagine 5">
            <a:extLst>
              <a:ext uri="{FF2B5EF4-FFF2-40B4-BE49-F238E27FC236}">
                <a16:creationId xmlns:a16="http://schemas.microsoft.com/office/drawing/2014/main" id="{06E4D464-0E5B-48C2-8090-2B200B629D68}"/>
              </a:ext>
            </a:extLst>
          </p:cNvPr>
          <p:cNvPicPr>
            <a:picLocks noChangeAspect="1"/>
          </p:cNvPicPr>
          <p:nvPr/>
        </p:nvPicPr>
        <p:blipFill>
          <a:blip r:embed="rId4"/>
          <a:stretch>
            <a:fillRect/>
          </a:stretch>
        </p:blipFill>
        <p:spPr>
          <a:xfrm>
            <a:off x="9209313" y="5422651"/>
            <a:ext cx="1685925" cy="1298824"/>
          </a:xfrm>
          <a:prstGeom prst="rect">
            <a:avLst/>
          </a:prstGeom>
        </p:spPr>
      </p:pic>
      <p:sp>
        <p:nvSpPr>
          <p:cNvPr id="29" name="CasellaDiTesto 28">
            <a:extLst>
              <a:ext uri="{FF2B5EF4-FFF2-40B4-BE49-F238E27FC236}">
                <a16:creationId xmlns:a16="http://schemas.microsoft.com/office/drawing/2014/main" id="{2C121B41-B51D-46A1-B11E-C27B8F465E41}"/>
              </a:ext>
            </a:extLst>
          </p:cNvPr>
          <p:cNvSpPr txBox="1"/>
          <p:nvPr/>
        </p:nvSpPr>
        <p:spPr>
          <a:xfrm>
            <a:off x="2037221" y="1952391"/>
            <a:ext cx="1063112" cy="369332"/>
          </a:xfrm>
          <a:prstGeom prst="rect">
            <a:avLst/>
          </a:prstGeom>
          <a:noFill/>
        </p:spPr>
        <p:txBody>
          <a:bodyPr wrap="none" rtlCol="0">
            <a:spAutoFit/>
          </a:bodyPr>
          <a:lstStyle/>
          <a:p>
            <a:r>
              <a:rPr lang="it-IT" b="1" dirty="0"/>
              <a:t>GINEVRA</a:t>
            </a:r>
          </a:p>
        </p:txBody>
      </p:sp>
    </p:spTree>
    <p:extLst>
      <p:ext uri="{BB962C8B-B14F-4D97-AF65-F5344CB8AC3E}">
        <p14:creationId xmlns:p14="http://schemas.microsoft.com/office/powerpoint/2010/main" val="14623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1000"/>
                                        <p:tgtEl>
                                          <p:spTgt spid="29"/>
                                        </p:tgtEl>
                                      </p:cBhvr>
                                    </p:animEffect>
                                    <p:anim calcmode="lin" valueType="num">
                                      <p:cBhvr>
                                        <p:cTn id="52" dur="1000" fill="hold"/>
                                        <p:tgtEl>
                                          <p:spTgt spid="29"/>
                                        </p:tgtEl>
                                        <p:attrNameLst>
                                          <p:attrName>ppt_x</p:attrName>
                                        </p:attrNameLst>
                                      </p:cBhvr>
                                      <p:tavLst>
                                        <p:tav tm="0">
                                          <p:val>
                                            <p:strVal val="#ppt_x"/>
                                          </p:val>
                                        </p:tav>
                                        <p:tav tm="100000">
                                          <p:val>
                                            <p:strVal val="#ppt_x"/>
                                          </p:val>
                                        </p:tav>
                                      </p:tavLst>
                                    </p:anim>
                                    <p:anim calcmode="lin" valueType="num">
                                      <p:cBhvr>
                                        <p:cTn id="5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animBg="1"/>
      <p:bldP spid="21" grpId="0"/>
      <p:bldP spid="22"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9A4F5-7888-EBBD-9BE3-67B9C39B1DC3}"/>
              </a:ext>
            </a:extLst>
          </p:cNvPr>
          <p:cNvSpPr>
            <a:spLocks noGrp="1"/>
          </p:cNvSpPr>
          <p:nvPr>
            <p:ph type="title"/>
          </p:nvPr>
        </p:nvSpPr>
        <p:spPr/>
        <p:txBody>
          <a:bodyPr/>
          <a:lstStyle/>
          <a:p>
            <a:r>
              <a:rPr lang="it-IT" dirty="0"/>
              <a:t>Acceleratore LHC</a:t>
            </a:r>
          </a:p>
        </p:txBody>
      </p:sp>
      <p:sp>
        <p:nvSpPr>
          <p:cNvPr id="4" name="Date Placeholder 3">
            <a:extLst>
              <a:ext uri="{FF2B5EF4-FFF2-40B4-BE49-F238E27FC236}">
                <a16:creationId xmlns:a16="http://schemas.microsoft.com/office/drawing/2014/main" id="{47D5768D-2502-54F8-DE2A-941B0FF666D2}"/>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lide Number Placeholder 4">
            <a:extLst>
              <a:ext uri="{FF2B5EF4-FFF2-40B4-BE49-F238E27FC236}">
                <a16:creationId xmlns:a16="http://schemas.microsoft.com/office/drawing/2014/main" id="{04CCFDDB-0248-135A-65CA-592591AE2A63}"/>
              </a:ext>
            </a:extLst>
          </p:cNvPr>
          <p:cNvSpPr>
            <a:spLocks noGrp="1"/>
          </p:cNvSpPr>
          <p:nvPr>
            <p:ph type="sldNum" sz="quarter" idx="12"/>
          </p:nvPr>
        </p:nvSpPr>
        <p:spPr/>
        <p:txBody>
          <a:bodyPr/>
          <a:lstStyle/>
          <a:p>
            <a:fld id="{23C76486-C2C4-4D7A-B39C-4A60E478F588}" type="slidenum">
              <a:rPr lang="it-IT" smtClean="0"/>
              <a:t>50</a:t>
            </a:fld>
            <a:endParaRPr lang="it-IT"/>
          </a:p>
        </p:txBody>
      </p:sp>
      <p:sp>
        <p:nvSpPr>
          <p:cNvPr id="11" name="TextBox 10">
            <a:extLst>
              <a:ext uri="{FF2B5EF4-FFF2-40B4-BE49-F238E27FC236}">
                <a16:creationId xmlns:a16="http://schemas.microsoft.com/office/drawing/2014/main" id="{29BDF6ED-26B7-D9B9-FE67-D0FF7EC37EB9}"/>
              </a:ext>
            </a:extLst>
          </p:cNvPr>
          <p:cNvSpPr txBox="1"/>
          <p:nvPr/>
        </p:nvSpPr>
        <p:spPr>
          <a:xfrm>
            <a:off x="6693416" y="4351444"/>
            <a:ext cx="6094708" cy="369332"/>
          </a:xfrm>
          <a:prstGeom prst="rect">
            <a:avLst/>
          </a:prstGeom>
          <a:noFill/>
        </p:spPr>
        <p:txBody>
          <a:bodyPr wrap="square">
            <a:spAutoFit/>
          </a:bodyPr>
          <a:lstStyle/>
          <a:p>
            <a:r>
              <a:rPr lang="en-US" dirty="0">
                <a:hlinkClick r:id="rId2"/>
              </a:rPr>
              <a:t>LHC collider - Animation Video - YouTube</a:t>
            </a:r>
            <a:endParaRPr lang="it-IT" dirty="0"/>
          </a:p>
        </p:txBody>
      </p:sp>
      <p:pic>
        <p:nvPicPr>
          <p:cNvPr id="17" name="Picture 16">
            <a:extLst>
              <a:ext uri="{FF2B5EF4-FFF2-40B4-BE49-F238E27FC236}">
                <a16:creationId xmlns:a16="http://schemas.microsoft.com/office/drawing/2014/main" id="{6D715C81-2ECA-44F1-1FD1-259867833753}"/>
              </a:ext>
            </a:extLst>
          </p:cNvPr>
          <p:cNvPicPr>
            <a:picLocks noChangeAspect="1"/>
          </p:cNvPicPr>
          <p:nvPr/>
        </p:nvPicPr>
        <p:blipFill>
          <a:blip r:embed="rId3"/>
          <a:stretch>
            <a:fillRect/>
          </a:stretch>
        </p:blipFill>
        <p:spPr>
          <a:xfrm>
            <a:off x="1474357" y="2137223"/>
            <a:ext cx="4621643" cy="2583553"/>
          </a:xfrm>
          <a:prstGeom prst="rect">
            <a:avLst/>
          </a:prstGeom>
        </p:spPr>
      </p:pic>
    </p:spTree>
    <p:extLst>
      <p:ext uri="{BB962C8B-B14F-4D97-AF65-F5344CB8AC3E}">
        <p14:creationId xmlns:p14="http://schemas.microsoft.com/office/powerpoint/2010/main" val="2477364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dirty="0"/>
          </a:p>
        </p:txBody>
      </p:sp>
      <p:pic>
        <p:nvPicPr>
          <p:cNvPr id="4" name="Segnaposto contenut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3142" y="1825625"/>
            <a:ext cx="8785716" cy="4351338"/>
          </a:xfrm>
        </p:spPr>
      </p:pic>
      <p:sp>
        <p:nvSpPr>
          <p:cNvPr id="5" name="Rettangolo 4"/>
          <p:cNvSpPr/>
          <p:nvPr/>
        </p:nvSpPr>
        <p:spPr>
          <a:xfrm>
            <a:off x="2233862" y="2681496"/>
            <a:ext cx="2646947" cy="45720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p:cNvSpPr/>
          <p:nvPr/>
        </p:nvSpPr>
        <p:spPr>
          <a:xfrm>
            <a:off x="2233862" y="3434764"/>
            <a:ext cx="2646947" cy="457200"/>
          </a:xfrm>
          <a:prstGeom prst="rect">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p:cNvSpPr/>
          <p:nvPr/>
        </p:nvSpPr>
        <p:spPr>
          <a:xfrm>
            <a:off x="2233862" y="4210549"/>
            <a:ext cx="2646947" cy="457200"/>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p:cNvSpPr/>
          <p:nvPr/>
        </p:nvSpPr>
        <p:spPr>
          <a:xfrm>
            <a:off x="2233861" y="5426241"/>
            <a:ext cx="2646947" cy="457200"/>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p:cNvSpPr/>
          <p:nvPr/>
        </p:nvSpPr>
        <p:spPr>
          <a:xfrm>
            <a:off x="7523746" y="3138696"/>
            <a:ext cx="1548065" cy="296068"/>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p:cNvSpPr/>
          <p:nvPr/>
        </p:nvSpPr>
        <p:spPr>
          <a:xfrm>
            <a:off x="7351294" y="3663364"/>
            <a:ext cx="1548065" cy="296068"/>
          </a:xfrm>
          <a:prstGeom prst="rect">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p:cNvSpPr/>
          <p:nvPr/>
        </p:nvSpPr>
        <p:spPr>
          <a:xfrm>
            <a:off x="4880808" y="4928262"/>
            <a:ext cx="1880939" cy="270920"/>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egnaposto numero diapositiva 13"/>
          <p:cNvSpPr>
            <a:spLocks noGrp="1"/>
          </p:cNvSpPr>
          <p:nvPr>
            <p:ph type="sldNum" sz="quarter" idx="12"/>
          </p:nvPr>
        </p:nvSpPr>
        <p:spPr/>
        <p:txBody>
          <a:bodyPr/>
          <a:lstStyle/>
          <a:p>
            <a:fld id="{1F98A442-56E4-4677-AFB8-10BD08E33475}" type="slidenum">
              <a:rPr lang="it-IT" smtClean="0"/>
              <a:t>51</a:t>
            </a:fld>
            <a:endParaRPr lang="it-IT"/>
          </a:p>
        </p:txBody>
      </p:sp>
    </p:spTree>
    <p:extLst>
      <p:ext uri="{BB962C8B-B14F-4D97-AF65-F5344CB8AC3E}">
        <p14:creationId xmlns:p14="http://schemas.microsoft.com/office/powerpoint/2010/main" val="14426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10005" y="348676"/>
            <a:ext cx="8930951" cy="1325563"/>
          </a:xfrm>
        </p:spPr>
        <p:txBody>
          <a:bodyPr>
            <a:normAutofit/>
          </a:bodyPr>
          <a:lstStyle/>
          <a:p>
            <a:r>
              <a:rPr lang="it-IT" sz="3600" dirty="0">
                <a:latin typeface="Arial Black" panose="020B0A04020102020204" pitchFamily="34" charset="0"/>
              </a:rPr>
              <a:t>JTAG (Joint Action Test  Group)</a:t>
            </a:r>
          </a:p>
        </p:txBody>
      </p:sp>
      <p:sp>
        <p:nvSpPr>
          <p:cNvPr id="4" name="CasellaDiTesto 3"/>
          <p:cNvSpPr txBox="1"/>
          <p:nvPr/>
        </p:nvSpPr>
        <p:spPr>
          <a:xfrm>
            <a:off x="1159248" y="1781930"/>
            <a:ext cx="9281708"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In the mid-1980s a new way of debugging electronic components and cards was born.</a:t>
            </a:r>
            <a:endParaRPr lang="it-IT" dirty="0">
              <a:latin typeface="Arial" panose="020B0604020202020204" pitchFamily="34" charset="0"/>
              <a:cs typeface="Arial" panose="020B0604020202020204" pitchFamily="34" charset="0"/>
              <a:sym typeface="Wingdings" panose="05000000000000000000" pitchFamily="2" charset="2"/>
            </a:endParaRP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779" y="2799184"/>
            <a:ext cx="4362450" cy="1400175"/>
          </a:xfrm>
          <a:prstGeom prst="rect">
            <a:avLst/>
          </a:prstGeom>
        </p:spPr>
      </p:pic>
      <p:sp>
        <p:nvSpPr>
          <p:cNvPr id="6" name="Rettangolo 5"/>
          <p:cNvSpPr/>
          <p:nvPr/>
        </p:nvSpPr>
        <p:spPr>
          <a:xfrm>
            <a:off x="4340609" y="3339416"/>
            <a:ext cx="2882520" cy="646331"/>
          </a:xfrm>
          <a:prstGeom prst="rect">
            <a:avLst/>
          </a:prstGeom>
        </p:spPr>
        <p:txBody>
          <a:bodyPr wrap="none">
            <a:spAutoFit/>
          </a:bodyPr>
          <a:lstStyle/>
          <a:p>
            <a:r>
              <a:rPr lang="it-IT" sz="3600" dirty="0">
                <a:latin typeface="Comic Sans MS" panose="030F0702030302020204" pitchFamily="66" charset="0"/>
                <a:sym typeface="Wingdings" panose="05000000000000000000" pitchFamily="2" charset="2"/>
              </a:rPr>
              <a:t> </a:t>
            </a:r>
            <a:r>
              <a:rPr lang="it-IT" sz="3600" dirty="0">
                <a:latin typeface="Comic Sans MS" panose="030F0702030302020204" pitchFamily="66" charset="0"/>
              </a:rPr>
              <a:t>IEEE 1149.1</a:t>
            </a:r>
          </a:p>
        </p:txBody>
      </p:sp>
      <p:sp>
        <p:nvSpPr>
          <p:cNvPr id="7" name="Freccia in giù 6"/>
          <p:cNvSpPr/>
          <p:nvPr/>
        </p:nvSpPr>
        <p:spPr>
          <a:xfrm>
            <a:off x="5467739" y="2463282"/>
            <a:ext cx="628261" cy="671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p:nvSpPr>
        <p:spPr>
          <a:xfrm>
            <a:off x="954042" y="5153917"/>
            <a:ext cx="9655653" cy="1384995"/>
          </a:xfrm>
          <a:prstGeom prst="rect">
            <a:avLst/>
          </a:prstGeom>
          <a:noFill/>
        </p:spPr>
        <p:txBody>
          <a:bodyPr wrap="square" rtlCol="0">
            <a:spAutoFit/>
          </a:bodyPr>
          <a:lstStyle/>
          <a:p>
            <a:pPr algn="ctr"/>
            <a:r>
              <a:rPr lang="en-GB" sz="2400" dirty="0">
                <a:latin typeface="Arial" panose="020B0604020202020204" pitchFamily="34" charset="0"/>
                <a:cs typeface="Arial" panose="020B0604020202020204" pitchFamily="34" charset="0"/>
              </a:rPr>
              <a:t>Increasingly smaller and denser electronic boards make the classic test methods obsolete and impracticable.</a:t>
            </a:r>
          </a:p>
          <a:p>
            <a:endParaRPr lang="it-IT" dirty="0">
              <a:latin typeface="Comic Sans MS" panose="030F0702030302020204" pitchFamily="66" charset="0"/>
            </a:endParaRPr>
          </a:p>
          <a:p>
            <a:endParaRPr lang="it-IT" dirty="0">
              <a:latin typeface="Comic Sans MS" panose="030F0702030302020204" pitchFamily="66" charset="0"/>
              <a:sym typeface="Wingdings" panose="05000000000000000000" pitchFamily="2" charset="2"/>
            </a:endParaRPr>
          </a:p>
        </p:txBody>
      </p:sp>
      <p:sp>
        <p:nvSpPr>
          <p:cNvPr id="11" name="Segnaposto numero diapositiva 10"/>
          <p:cNvSpPr>
            <a:spLocks noGrp="1"/>
          </p:cNvSpPr>
          <p:nvPr>
            <p:ph type="sldNum" sz="quarter" idx="12"/>
          </p:nvPr>
        </p:nvSpPr>
        <p:spPr/>
        <p:txBody>
          <a:bodyPr/>
          <a:lstStyle/>
          <a:p>
            <a:fld id="{1F98A442-56E4-4677-AFB8-10BD08E33475}" type="slidenum">
              <a:rPr lang="it-IT" smtClean="0"/>
              <a:t>52</a:t>
            </a:fld>
            <a:endParaRPr lang="it-IT"/>
          </a:p>
        </p:txBody>
      </p:sp>
    </p:spTree>
    <p:extLst>
      <p:ext uri="{BB962C8B-B14F-4D97-AF65-F5344CB8AC3E}">
        <p14:creationId xmlns:p14="http://schemas.microsoft.com/office/powerpoint/2010/main" val="1266892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10005" y="348676"/>
            <a:ext cx="8930951" cy="1325563"/>
          </a:xfrm>
        </p:spPr>
        <p:txBody>
          <a:bodyPr>
            <a:normAutofit/>
          </a:bodyPr>
          <a:lstStyle/>
          <a:p>
            <a:r>
              <a:rPr lang="it-IT" sz="3600" b="1" dirty="0">
                <a:latin typeface="Arial Black" panose="020B0A04020102020204" pitchFamily="34" charset="0"/>
              </a:rPr>
              <a:t>JTAG (Joint Action Test  Group)</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912" y="2313790"/>
            <a:ext cx="7298546" cy="3288356"/>
          </a:xfrm>
          <a:prstGeom prst="rect">
            <a:avLst/>
          </a:prstGeom>
        </p:spPr>
      </p:pic>
      <p:sp>
        <p:nvSpPr>
          <p:cNvPr id="8" name="Segnaposto numero diapositiva 7"/>
          <p:cNvSpPr>
            <a:spLocks noGrp="1"/>
          </p:cNvSpPr>
          <p:nvPr>
            <p:ph type="sldNum" sz="quarter" idx="12"/>
          </p:nvPr>
        </p:nvSpPr>
        <p:spPr/>
        <p:txBody>
          <a:bodyPr/>
          <a:lstStyle/>
          <a:p>
            <a:fld id="{1F98A442-56E4-4677-AFB8-10BD08E33475}" type="slidenum">
              <a:rPr lang="it-IT" smtClean="0"/>
              <a:t>53</a:t>
            </a:fld>
            <a:endParaRPr lang="it-IT"/>
          </a:p>
        </p:txBody>
      </p:sp>
    </p:spTree>
    <p:extLst>
      <p:ext uri="{BB962C8B-B14F-4D97-AF65-F5344CB8AC3E}">
        <p14:creationId xmlns:p14="http://schemas.microsoft.com/office/powerpoint/2010/main" val="3562198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10005" y="348676"/>
            <a:ext cx="8930951" cy="1325563"/>
          </a:xfrm>
        </p:spPr>
        <p:txBody>
          <a:bodyPr>
            <a:normAutofit/>
          </a:bodyPr>
          <a:lstStyle/>
          <a:p>
            <a:r>
              <a:rPr lang="it-IT" sz="3600" b="1" dirty="0">
                <a:latin typeface="Arial Black" panose="020B0A04020102020204" pitchFamily="34" charset="0"/>
              </a:rPr>
              <a:t>JTAG (Joint Action Test  Group)</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912" y="2313790"/>
            <a:ext cx="7298546" cy="3288356"/>
          </a:xfrm>
          <a:prstGeom prst="rect">
            <a:avLst/>
          </a:prstGeom>
        </p:spPr>
      </p:pic>
      <p:sp>
        <p:nvSpPr>
          <p:cNvPr id="4" name="CasellaDiTesto 3"/>
          <p:cNvSpPr txBox="1"/>
          <p:nvPr/>
        </p:nvSpPr>
        <p:spPr>
          <a:xfrm>
            <a:off x="327697" y="1827653"/>
            <a:ext cx="1258678" cy="369332"/>
          </a:xfrm>
          <a:prstGeom prst="rect">
            <a:avLst/>
          </a:prstGeom>
          <a:noFill/>
        </p:spPr>
        <p:txBody>
          <a:bodyPr wrap="none" rtlCol="0">
            <a:spAutoFit/>
          </a:bodyPr>
          <a:lstStyle/>
          <a:p>
            <a:r>
              <a:rPr lang="it-IT" b="1" dirty="0" err="1">
                <a:solidFill>
                  <a:srgbClr val="FF0000"/>
                </a:solidFill>
                <a:latin typeface="Comic Sans MS" panose="030F0702030302020204" pitchFamily="66" charset="0"/>
              </a:rPr>
              <a:t>Example</a:t>
            </a:r>
            <a:r>
              <a:rPr lang="it-IT" b="1" dirty="0">
                <a:solidFill>
                  <a:srgbClr val="FF0000"/>
                </a:solidFill>
              </a:rPr>
              <a:t> 1</a:t>
            </a:r>
          </a:p>
        </p:txBody>
      </p:sp>
      <p:sp>
        <p:nvSpPr>
          <p:cNvPr id="8" name="Segnaposto numero diapositiva 7"/>
          <p:cNvSpPr>
            <a:spLocks noGrp="1"/>
          </p:cNvSpPr>
          <p:nvPr>
            <p:ph type="sldNum" sz="quarter" idx="12"/>
          </p:nvPr>
        </p:nvSpPr>
        <p:spPr/>
        <p:txBody>
          <a:bodyPr/>
          <a:lstStyle/>
          <a:p>
            <a:fld id="{1F98A442-56E4-4677-AFB8-10BD08E33475}" type="slidenum">
              <a:rPr lang="it-IT" smtClean="0"/>
              <a:t>54</a:t>
            </a:fld>
            <a:endParaRPr lang="it-IT"/>
          </a:p>
        </p:txBody>
      </p:sp>
    </p:spTree>
    <p:extLst>
      <p:ext uri="{BB962C8B-B14F-4D97-AF65-F5344CB8AC3E}">
        <p14:creationId xmlns:p14="http://schemas.microsoft.com/office/powerpoint/2010/main" val="4017743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49" y="2087181"/>
            <a:ext cx="5419725" cy="4095750"/>
          </a:xfrm>
          <a:prstGeom prst="rect">
            <a:avLst/>
          </a:prstGeom>
        </p:spPr>
      </p:pic>
      <p:sp>
        <p:nvSpPr>
          <p:cNvPr id="2" name="Titolo 1"/>
          <p:cNvSpPr>
            <a:spLocks noGrp="1"/>
          </p:cNvSpPr>
          <p:nvPr>
            <p:ph type="title"/>
          </p:nvPr>
        </p:nvSpPr>
        <p:spPr>
          <a:xfrm>
            <a:off x="1510005" y="348676"/>
            <a:ext cx="8930951" cy="1325563"/>
          </a:xfrm>
        </p:spPr>
        <p:txBody>
          <a:bodyPr>
            <a:normAutofit/>
          </a:bodyPr>
          <a:lstStyle/>
          <a:p>
            <a:r>
              <a:rPr lang="it-IT">
                <a:latin typeface="Comic Sans MS" panose="030F0702030302020204" pitchFamily="66" charset="0"/>
              </a:rPr>
              <a:t>JTAG (Joint Action Test  Group)</a:t>
            </a:r>
            <a:endParaRPr lang="it-IT" dirty="0">
              <a:latin typeface="Comic Sans MS" panose="030F0702030302020204" pitchFamily="66" charset="0"/>
            </a:endParaRPr>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471" y="2087181"/>
            <a:ext cx="7367707" cy="4425528"/>
          </a:xfrm>
          <a:prstGeom prst="rect">
            <a:avLst/>
          </a:prstGeom>
        </p:spPr>
      </p:pic>
      <p:sp>
        <p:nvSpPr>
          <p:cNvPr id="9" name="CasellaDiTesto 8"/>
          <p:cNvSpPr txBox="1"/>
          <p:nvPr/>
        </p:nvSpPr>
        <p:spPr>
          <a:xfrm>
            <a:off x="4183212" y="1479461"/>
            <a:ext cx="3373039" cy="369332"/>
          </a:xfrm>
          <a:prstGeom prst="rect">
            <a:avLst/>
          </a:prstGeom>
          <a:noFill/>
        </p:spPr>
        <p:txBody>
          <a:bodyPr wrap="none" rtlCol="0">
            <a:spAutoFit/>
          </a:bodyPr>
          <a:lstStyle/>
          <a:p>
            <a:r>
              <a:rPr lang="it-IT" dirty="0">
                <a:latin typeface="Comic Sans MS" panose="030F0702030302020204" pitchFamily="66" charset="0"/>
              </a:rPr>
              <a:t>Programming </a:t>
            </a:r>
            <a:r>
              <a:rPr lang="it-IT" dirty="0" err="1">
                <a:latin typeface="Comic Sans MS" panose="030F0702030302020204" pitchFamily="66" charset="0"/>
              </a:rPr>
              <a:t>FPGAs</a:t>
            </a:r>
            <a:r>
              <a:rPr lang="it-IT" dirty="0">
                <a:latin typeface="Comic Sans MS" panose="030F0702030302020204" pitchFamily="66" charset="0"/>
              </a:rPr>
              <a:t> &amp; </a:t>
            </a:r>
            <a:r>
              <a:rPr lang="it-IT" dirty="0" err="1">
                <a:latin typeface="Comic Sans MS" panose="030F0702030302020204" pitchFamily="66" charset="0"/>
              </a:rPr>
              <a:t>PROMs</a:t>
            </a:r>
            <a:endParaRPr lang="it-IT" dirty="0">
              <a:latin typeface="Comic Sans MS" panose="030F0702030302020204" pitchFamily="66" charset="0"/>
            </a:endParaRPr>
          </a:p>
        </p:txBody>
      </p:sp>
      <p:sp>
        <p:nvSpPr>
          <p:cNvPr id="10" name="CasellaDiTesto 9"/>
          <p:cNvSpPr txBox="1"/>
          <p:nvPr/>
        </p:nvSpPr>
        <p:spPr>
          <a:xfrm>
            <a:off x="179949" y="1666076"/>
            <a:ext cx="1229824" cy="369332"/>
          </a:xfrm>
          <a:prstGeom prst="rect">
            <a:avLst/>
          </a:prstGeom>
          <a:noFill/>
        </p:spPr>
        <p:txBody>
          <a:bodyPr wrap="none" rtlCol="0">
            <a:spAutoFit/>
          </a:bodyPr>
          <a:lstStyle/>
          <a:p>
            <a:r>
              <a:rPr lang="it-IT" b="1" dirty="0">
                <a:solidFill>
                  <a:srgbClr val="FF0000"/>
                </a:solidFill>
                <a:latin typeface="Comic Sans MS" panose="030F0702030302020204" pitchFamily="66" charset="0"/>
              </a:rPr>
              <a:t>Esempio</a:t>
            </a:r>
            <a:r>
              <a:rPr lang="it-IT" b="1" dirty="0">
                <a:solidFill>
                  <a:srgbClr val="FF0000"/>
                </a:solidFill>
              </a:rPr>
              <a:t> 2</a:t>
            </a:r>
          </a:p>
        </p:txBody>
      </p:sp>
      <p:sp>
        <p:nvSpPr>
          <p:cNvPr id="6" name="Segnaposto numero diapositiva 5"/>
          <p:cNvSpPr>
            <a:spLocks noGrp="1"/>
          </p:cNvSpPr>
          <p:nvPr>
            <p:ph type="sldNum" sz="quarter" idx="12"/>
          </p:nvPr>
        </p:nvSpPr>
        <p:spPr/>
        <p:txBody>
          <a:bodyPr/>
          <a:lstStyle/>
          <a:p>
            <a:fld id="{1F98A442-56E4-4677-AFB8-10BD08E33475}" type="slidenum">
              <a:rPr lang="it-IT" smtClean="0"/>
              <a:t>55</a:t>
            </a:fld>
            <a:endParaRPr lang="it-IT"/>
          </a:p>
        </p:txBody>
      </p:sp>
    </p:spTree>
    <p:extLst>
      <p:ext uri="{BB962C8B-B14F-4D97-AF65-F5344CB8AC3E}">
        <p14:creationId xmlns:p14="http://schemas.microsoft.com/office/powerpoint/2010/main" val="3567873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numero diapositiva 7"/>
          <p:cNvSpPr>
            <a:spLocks noGrp="1"/>
          </p:cNvSpPr>
          <p:nvPr>
            <p:ph type="sldNum" sz="quarter" idx="12"/>
          </p:nvPr>
        </p:nvSpPr>
        <p:spPr/>
        <p:txBody>
          <a:bodyPr/>
          <a:lstStyle/>
          <a:p>
            <a:fld id="{1F98A442-56E4-4677-AFB8-10BD08E33475}" type="slidenum">
              <a:rPr lang="it-IT" smtClean="0"/>
              <a:t>56</a:t>
            </a:fld>
            <a:endParaRPr lang="it-IT"/>
          </a:p>
        </p:txBody>
      </p:sp>
      <p:grpSp>
        <p:nvGrpSpPr>
          <p:cNvPr id="20" name="Gruppo 19"/>
          <p:cNvGrpSpPr/>
          <p:nvPr/>
        </p:nvGrpSpPr>
        <p:grpSpPr>
          <a:xfrm>
            <a:off x="1699124" y="1565229"/>
            <a:ext cx="8120238" cy="3806946"/>
            <a:chOff x="2017707" y="1040626"/>
            <a:chExt cx="8120238" cy="3806946"/>
          </a:xfrm>
        </p:grpSpPr>
        <p:pic>
          <p:nvPicPr>
            <p:cNvPr id="13" name="Immagine 12"/>
            <p:cNvPicPr>
              <a:picLocks noChangeAspect="1"/>
            </p:cNvPicPr>
            <p:nvPr/>
          </p:nvPicPr>
          <p:blipFill>
            <a:blip r:embed="rId3"/>
            <a:stretch>
              <a:fillRect/>
            </a:stretch>
          </p:blipFill>
          <p:spPr>
            <a:xfrm>
              <a:off x="2017707" y="1056926"/>
              <a:ext cx="2926351" cy="2926351"/>
            </a:xfrm>
            <a:prstGeom prst="rect">
              <a:avLst/>
            </a:prstGeom>
          </p:spPr>
        </p:pic>
        <p:pic>
          <p:nvPicPr>
            <p:cNvPr id="14" name="Immagine 13"/>
            <p:cNvPicPr>
              <a:picLocks noChangeAspect="1"/>
            </p:cNvPicPr>
            <p:nvPr/>
          </p:nvPicPr>
          <p:blipFill>
            <a:blip r:embed="rId3"/>
            <a:stretch>
              <a:fillRect/>
            </a:stretch>
          </p:blipFill>
          <p:spPr>
            <a:xfrm>
              <a:off x="7211594" y="1040626"/>
              <a:ext cx="2926351" cy="2926351"/>
            </a:xfrm>
            <a:prstGeom prst="rect">
              <a:avLst/>
            </a:prstGeom>
          </p:spPr>
        </p:pic>
        <p:sp>
          <p:nvSpPr>
            <p:cNvPr id="15" name="CasellaDiTesto 14"/>
            <p:cNvSpPr txBox="1"/>
            <p:nvPr/>
          </p:nvSpPr>
          <p:spPr>
            <a:xfrm>
              <a:off x="2956143" y="4262797"/>
              <a:ext cx="660758" cy="584775"/>
            </a:xfrm>
            <a:prstGeom prst="rect">
              <a:avLst/>
            </a:prstGeom>
            <a:noFill/>
          </p:spPr>
          <p:txBody>
            <a:bodyPr wrap="none" rtlCol="0">
              <a:spAutoFit/>
            </a:bodyPr>
            <a:lstStyle/>
            <a:p>
              <a:r>
                <a:rPr lang="en-US" sz="3200" b="1" dirty="0"/>
                <a:t>U1</a:t>
              </a:r>
              <a:endParaRPr lang="en-GB" b="1" dirty="0"/>
            </a:p>
          </p:txBody>
        </p:sp>
        <p:sp>
          <p:nvSpPr>
            <p:cNvPr id="16" name="CasellaDiTesto 15"/>
            <p:cNvSpPr txBox="1"/>
            <p:nvPr/>
          </p:nvSpPr>
          <p:spPr>
            <a:xfrm>
              <a:off x="8344390" y="4251299"/>
              <a:ext cx="660758" cy="584775"/>
            </a:xfrm>
            <a:prstGeom prst="rect">
              <a:avLst/>
            </a:prstGeom>
            <a:noFill/>
          </p:spPr>
          <p:txBody>
            <a:bodyPr wrap="none" rtlCol="0">
              <a:spAutoFit/>
            </a:bodyPr>
            <a:lstStyle/>
            <a:p>
              <a:r>
                <a:rPr lang="en-US" sz="3200" b="1" dirty="0"/>
                <a:t>U2</a:t>
              </a:r>
              <a:endParaRPr lang="en-GB" b="1" dirty="0"/>
            </a:p>
          </p:txBody>
        </p:sp>
        <p:cxnSp>
          <p:nvCxnSpPr>
            <p:cNvPr id="18" name="Connettore 2 17"/>
            <p:cNvCxnSpPr>
              <a:stCxn id="13" idx="3"/>
              <a:endCxn id="14" idx="1"/>
            </p:cNvCxnSpPr>
            <p:nvPr/>
          </p:nvCxnSpPr>
          <p:spPr>
            <a:xfrm flipV="1">
              <a:off x="4944058" y="2503802"/>
              <a:ext cx="2267536" cy="163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p:cNvSpPr txBox="1"/>
            <p:nvPr/>
          </p:nvSpPr>
          <p:spPr>
            <a:xfrm>
              <a:off x="5651142" y="1857240"/>
              <a:ext cx="769763" cy="584775"/>
            </a:xfrm>
            <a:prstGeom prst="rect">
              <a:avLst/>
            </a:prstGeom>
            <a:noFill/>
          </p:spPr>
          <p:txBody>
            <a:bodyPr wrap="none" rtlCol="0">
              <a:spAutoFit/>
            </a:bodyPr>
            <a:lstStyle/>
            <a:p>
              <a:r>
                <a:rPr lang="en-US" sz="3200" b="1" dirty="0"/>
                <a:t>TL1</a:t>
              </a:r>
              <a:endParaRPr lang="en-GB" b="1" dirty="0"/>
            </a:p>
          </p:txBody>
        </p:sp>
      </p:grpSp>
      <p:grpSp>
        <p:nvGrpSpPr>
          <p:cNvPr id="24" name="Gruppo 23"/>
          <p:cNvGrpSpPr/>
          <p:nvPr/>
        </p:nvGrpSpPr>
        <p:grpSpPr>
          <a:xfrm>
            <a:off x="711281" y="2421449"/>
            <a:ext cx="9634134" cy="4184681"/>
            <a:chOff x="711281" y="2421449"/>
            <a:chExt cx="9634134" cy="4184681"/>
          </a:xfrm>
        </p:grpSpPr>
        <p:pic>
          <p:nvPicPr>
            <p:cNvPr id="2" name="Immagine 1"/>
            <p:cNvPicPr>
              <a:picLocks noChangeAspect="1"/>
            </p:cNvPicPr>
            <p:nvPr/>
          </p:nvPicPr>
          <p:blipFill>
            <a:blip r:embed="rId4"/>
            <a:stretch>
              <a:fillRect/>
            </a:stretch>
          </p:blipFill>
          <p:spPr>
            <a:xfrm>
              <a:off x="3930849" y="2421449"/>
              <a:ext cx="3754829" cy="1552749"/>
            </a:xfrm>
            <a:prstGeom prst="rect">
              <a:avLst/>
            </a:prstGeom>
          </p:spPr>
        </p:pic>
        <p:pic>
          <p:nvPicPr>
            <p:cNvPr id="3" name="Immagine 2"/>
            <p:cNvPicPr>
              <a:picLocks noChangeAspect="1"/>
            </p:cNvPicPr>
            <p:nvPr/>
          </p:nvPicPr>
          <p:blipFill>
            <a:blip r:embed="rId5"/>
            <a:stretch>
              <a:fillRect/>
            </a:stretch>
          </p:blipFill>
          <p:spPr>
            <a:xfrm>
              <a:off x="7306940" y="4536162"/>
              <a:ext cx="3038475" cy="1590675"/>
            </a:xfrm>
            <a:prstGeom prst="rect">
              <a:avLst/>
            </a:prstGeom>
          </p:spPr>
        </p:pic>
        <p:pic>
          <p:nvPicPr>
            <p:cNvPr id="7" name="Immagine 6"/>
            <p:cNvPicPr>
              <a:picLocks noChangeAspect="1"/>
            </p:cNvPicPr>
            <p:nvPr/>
          </p:nvPicPr>
          <p:blipFill>
            <a:blip r:embed="rId6"/>
            <a:stretch>
              <a:fillRect/>
            </a:stretch>
          </p:blipFill>
          <p:spPr>
            <a:xfrm>
              <a:off x="711281" y="4491580"/>
              <a:ext cx="3676650" cy="2114550"/>
            </a:xfrm>
            <a:prstGeom prst="rect">
              <a:avLst/>
            </a:prstGeom>
          </p:spPr>
        </p:pic>
        <p:cxnSp>
          <p:nvCxnSpPr>
            <p:cNvPr id="10" name="Connettore 2 9"/>
            <p:cNvCxnSpPr/>
            <p:nvPr/>
          </p:nvCxnSpPr>
          <p:spPr>
            <a:xfrm flipV="1">
              <a:off x="2637560" y="3257625"/>
              <a:ext cx="1521081" cy="16176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p:cNvCxnSpPr/>
            <p:nvPr/>
          </p:nvCxnSpPr>
          <p:spPr>
            <a:xfrm flipH="1" flipV="1">
              <a:off x="7077650" y="3120826"/>
              <a:ext cx="793254" cy="18912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Titolo 1"/>
          <p:cNvSpPr txBox="1">
            <a:spLocks/>
          </p:cNvSpPr>
          <p:nvPr/>
        </p:nvSpPr>
        <p:spPr>
          <a:xfrm>
            <a:off x="0" y="0"/>
            <a:ext cx="3661610" cy="11612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600" dirty="0">
                <a:latin typeface="Arial Black" panose="020B0A04020102020204" pitchFamily="34" charset="0"/>
              </a:rPr>
              <a:t>Layout </a:t>
            </a:r>
            <a:r>
              <a:rPr lang="it-IT" sz="2600" dirty="0" err="1">
                <a:latin typeface="Arial Black" panose="020B0A04020102020204" pitchFamily="34" charset="0"/>
              </a:rPr>
              <a:t>simulation</a:t>
            </a:r>
            <a:endParaRPr lang="it-IT" sz="2600" dirty="0">
              <a:latin typeface="Arial Black" panose="020B0A04020102020204" pitchFamily="34" charset="0"/>
            </a:endParaRPr>
          </a:p>
          <a:p>
            <a:endParaRPr lang="it-IT" dirty="0">
              <a:latin typeface="Comic Sans MS" panose="030F0702030302020204" pitchFamily="66" charset="0"/>
            </a:endParaRPr>
          </a:p>
        </p:txBody>
      </p:sp>
    </p:spTree>
    <p:extLst>
      <p:ext uri="{BB962C8B-B14F-4D97-AF65-F5344CB8AC3E}">
        <p14:creationId xmlns:p14="http://schemas.microsoft.com/office/powerpoint/2010/main" val="242064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398" y="1063547"/>
            <a:ext cx="9506673" cy="7120898"/>
          </a:xfrm>
          <a:prstGeom prst="rect">
            <a:avLst/>
          </a:prstGeom>
        </p:spPr>
      </p:pic>
      <p:sp>
        <p:nvSpPr>
          <p:cNvPr id="8" name="Segnaposto numero diapositiva 7"/>
          <p:cNvSpPr>
            <a:spLocks noGrp="1"/>
          </p:cNvSpPr>
          <p:nvPr>
            <p:ph type="sldNum" sz="quarter" idx="12"/>
          </p:nvPr>
        </p:nvSpPr>
        <p:spPr/>
        <p:txBody>
          <a:bodyPr/>
          <a:lstStyle/>
          <a:p>
            <a:fld id="{1F98A442-56E4-4677-AFB8-10BD08E33475}" type="slidenum">
              <a:rPr lang="it-IT" smtClean="0"/>
              <a:t>57</a:t>
            </a:fld>
            <a:endParaRPr lang="it-IT"/>
          </a:p>
        </p:txBody>
      </p:sp>
      <p:sp>
        <p:nvSpPr>
          <p:cNvPr id="7" name="Titolo 1"/>
          <p:cNvSpPr txBox="1">
            <a:spLocks/>
          </p:cNvSpPr>
          <p:nvPr/>
        </p:nvSpPr>
        <p:spPr>
          <a:xfrm>
            <a:off x="0" y="0"/>
            <a:ext cx="3661610" cy="11612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600" dirty="0">
                <a:latin typeface="Arial Black" panose="020B0A04020102020204" pitchFamily="34" charset="0"/>
              </a:rPr>
              <a:t>Layout </a:t>
            </a:r>
            <a:r>
              <a:rPr lang="it-IT" sz="2600" dirty="0" err="1">
                <a:latin typeface="Arial Black" panose="020B0A04020102020204" pitchFamily="34" charset="0"/>
              </a:rPr>
              <a:t>simulation</a:t>
            </a:r>
            <a:endParaRPr lang="it-IT" sz="2600" dirty="0">
              <a:latin typeface="Arial Black" panose="020B0A04020102020204" pitchFamily="34" charset="0"/>
            </a:endParaRPr>
          </a:p>
          <a:p>
            <a:endParaRPr lang="it-IT" dirty="0">
              <a:latin typeface="Comic Sans MS" panose="030F0702030302020204" pitchFamily="66" charset="0"/>
            </a:endParaRPr>
          </a:p>
        </p:txBody>
      </p:sp>
    </p:spTree>
    <p:extLst>
      <p:ext uri="{BB962C8B-B14F-4D97-AF65-F5344CB8AC3E}">
        <p14:creationId xmlns:p14="http://schemas.microsoft.com/office/powerpoint/2010/main" val="496146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txBox="1">
            <a:spLocks/>
          </p:cNvSpPr>
          <p:nvPr/>
        </p:nvSpPr>
        <p:spPr>
          <a:xfrm>
            <a:off x="2658980" y="5744840"/>
            <a:ext cx="10972800" cy="18952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err="1">
                <a:latin typeface="Arial Black" panose="020B0A04020102020204" pitchFamily="34" charset="0"/>
              </a:rPr>
              <a:t>Simulations</a:t>
            </a:r>
            <a:r>
              <a:rPr lang="it-IT" dirty="0">
                <a:latin typeface="Arial Black" panose="020B0A04020102020204" pitchFamily="34" charset="0"/>
              </a:rPr>
              <a:t> post-layout</a:t>
            </a:r>
          </a:p>
          <a:p>
            <a:endParaRPr lang="it-IT" dirty="0">
              <a:latin typeface="Comic Sans MS" panose="030F0702030302020204" pitchFamily="66" charset="0"/>
            </a:endParaRP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710" y="87893"/>
            <a:ext cx="8352836" cy="5656947"/>
          </a:xfrm>
          <a:prstGeom prst="rect">
            <a:avLst/>
          </a:prstGeom>
        </p:spPr>
      </p:pic>
      <p:sp>
        <p:nvSpPr>
          <p:cNvPr id="7" name="Segnaposto numero diapositiva 6"/>
          <p:cNvSpPr>
            <a:spLocks noGrp="1"/>
          </p:cNvSpPr>
          <p:nvPr>
            <p:ph type="sldNum" sz="quarter" idx="12"/>
          </p:nvPr>
        </p:nvSpPr>
        <p:spPr/>
        <p:txBody>
          <a:bodyPr/>
          <a:lstStyle/>
          <a:p>
            <a:fld id="{1F98A442-56E4-4677-AFB8-10BD08E33475}" type="slidenum">
              <a:rPr lang="it-IT" smtClean="0"/>
              <a:t>58</a:t>
            </a:fld>
            <a:endParaRPr lang="it-IT"/>
          </a:p>
        </p:txBody>
      </p:sp>
    </p:spTree>
    <p:extLst>
      <p:ext uri="{BB962C8B-B14F-4D97-AF65-F5344CB8AC3E}">
        <p14:creationId xmlns:p14="http://schemas.microsoft.com/office/powerpoint/2010/main" val="324042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56A3EF-853C-4BFF-8F70-08936D031282}"/>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07D509EE-5F36-4979-9E69-73E87667FE47}"/>
              </a:ext>
            </a:extLst>
          </p:cNvPr>
          <p:cNvSpPr>
            <a:spLocks noGrp="1"/>
          </p:cNvSpPr>
          <p:nvPr>
            <p:ph idx="1"/>
          </p:nvPr>
        </p:nvSpPr>
        <p:spPr/>
        <p:txBody>
          <a:bodyPr/>
          <a:lstStyle/>
          <a:p>
            <a:endParaRPr lang="it-IT"/>
          </a:p>
        </p:txBody>
      </p:sp>
      <p:sp>
        <p:nvSpPr>
          <p:cNvPr id="4" name="Segnaposto data 3">
            <a:extLst>
              <a:ext uri="{FF2B5EF4-FFF2-40B4-BE49-F238E27FC236}">
                <a16:creationId xmlns:a16="http://schemas.microsoft.com/office/drawing/2014/main" id="{DD52E9D1-E0A3-46D4-B1A7-FECAD139026B}"/>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A87A0A7A-BF1E-494C-BD18-E8D2ADE4E075}"/>
              </a:ext>
            </a:extLst>
          </p:cNvPr>
          <p:cNvSpPr>
            <a:spLocks noGrp="1"/>
          </p:cNvSpPr>
          <p:nvPr>
            <p:ph type="sldNum" sz="quarter" idx="12"/>
          </p:nvPr>
        </p:nvSpPr>
        <p:spPr/>
        <p:txBody>
          <a:bodyPr/>
          <a:lstStyle/>
          <a:p>
            <a:fld id="{23C76486-C2C4-4D7A-B39C-4A60E478F588}" type="slidenum">
              <a:rPr lang="it-IT" smtClean="0"/>
              <a:t>59</a:t>
            </a:fld>
            <a:endParaRPr lang="it-IT"/>
          </a:p>
        </p:txBody>
      </p:sp>
      <p:pic>
        <p:nvPicPr>
          <p:cNvPr id="7" name="Immagine 6">
            <a:extLst>
              <a:ext uri="{FF2B5EF4-FFF2-40B4-BE49-F238E27FC236}">
                <a16:creationId xmlns:a16="http://schemas.microsoft.com/office/drawing/2014/main" id="{6A062021-7291-47EC-8A92-D71F6B1EA1C6}"/>
              </a:ext>
            </a:extLst>
          </p:cNvPr>
          <p:cNvPicPr>
            <a:picLocks noChangeAspect="1"/>
          </p:cNvPicPr>
          <p:nvPr/>
        </p:nvPicPr>
        <p:blipFill>
          <a:blip r:embed="rId2"/>
          <a:stretch>
            <a:fillRect/>
          </a:stretch>
        </p:blipFill>
        <p:spPr>
          <a:xfrm>
            <a:off x="838200" y="681037"/>
            <a:ext cx="6648450" cy="4381500"/>
          </a:xfrm>
          <a:prstGeom prst="rect">
            <a:avLst/>
          </a:prstGeom>
        </p:spPr>
      </p:pic>
    </p:spTree>
    <p:extLst>
      <p:ext uri="{BB962C8B-B14F-4D97-AF65-F5344CB8AC3E}">
        <p14:creationId xmlns:p14="http://schemas.microsoft.com/office/powerpoint/2010/main" val="17020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AD1F3B-F78F-4A85-AE79-BA534C03ACB2}"/>
              </a:ext>
            </a:extLst>
          </p:cNvPr>
          <p:cNvSpPr>
            <a:spLocks noGrp="1"/>
          </p:cNvSpPr>
          <p:nvPr>
            <p:ph type="title"/>
          </p:nvPr>
        </p:nvSpPr>
        <p:spPr/>
        <p:txBody>
          <a:bodyPr/>
          <a:lstStyle/>
          <a:p>
            <a:endParaRPr lang="it-IT"/>
          </a:p>
        </p:txBody>
      </p:sp>
      <p:pic>
        <p:nvPicPr>
          <p:cNvPr id="10" name="Elementi multimediali online 9" title="Proton Collision Event with Boosters and LHC">
            <a:hlinkClick r:id="" action="ppaction://media"/>
            <a:extLst>
              <a:ext uri="{FF2B5EF4-FFF2-40B4-BE49-F238E27FC236}">
                <a16:creationId xmlns:a16="http://schemas.microsoft.com/office/drawing/2014/main" id="{7A1EE596-AA0C-48A6-ABE7-6842108964F0}"/>
              </a:ext>
            </a:extLst>
          </p:cNvPr>
          <p:cNvPicPr>
            <a:picLocks noGrp="1" noRot="1" noChangeAspect="1"/>
          </p:cNvPicPr>
          <p:nvPr>
            <p:ph idx="1"/>
            <a:videoFile r:link="rId1"/>
          </p:nvPr>
        </p:nvPicPr>
        <p:blipFill>
          <a:blip r:embed="rId3"/>
          <a:stretch>
            <a:fillRect/>
          </a:stretch>
        </p:blipFill>
        <p:spPr>
          <a:xfrm>
            <a:off x="1010577" y="555541"/>
            <a:ext cx="10170846" cy="5746917"/>
          </a:xfrm>
          <a:prstGeom prst="rect">
            <a:avLst/>
          </a:prstGeom>
        </p:spPr>
      </p:pic>
      <p:sp>
        <p:nvSpPr>
          <p:cNvPr id="4" name="Segnaposto data 3">
            <a:extLst>
              <a:ext uri="{FF2B5EF4-FFF2-40B4-BE49-F238E27FC236}">
                <a16:creationId xmlns:a16="http://schemas.microsoft.com/office/drawing/2014/main" id="{F6302A94-DD41-40B6-824E-ED5E614A5DC1}"/>
              </a:ext>
            </a:extLst>
          </p:cNvPr>
          <p:cNvSpPr>
            <a:spLocks noGrp="1"/>
          </p:cNvSpPr>
          <p:nvPr>
            <p:ph type="dt" sz="half" idx="10"/>
          </p:nvPr>
        </p:nvSpPr>
        <p:spPr/>
        <p:txBody>
          <a:bodyPr/>
          <a:lstStyle/>
          <a:p>
            <a:fld id="{AAB8ECF7-5F9A-44E5-862F-DB3ADD4AD542}" type="datetime1">
              <a:rPr lang="it-IT" smtClean="0"/>
              <a:t>20/04/2023</a:t>
            </a:fld>
            <a:endParaRPr lang="it-IT"/>
          </a:p>
        </p:txBody>
      </p:sp>
      <p:sp>
        <p:nvSpPr>
          <p:cNvPr id="5" name="Segnaposto numero diapositiva 4">
            <a:extLst>
              <a:ext uri="{FF2B5EF4-FFF2-40B4-BE49-F238E27FC236}">
                <a16:creationId xmlns:a16="http://schemas.microsoft.com/office/drawing/2014/main" id="{6983BAC2-2614-4A3A-A677-15343B15A955}"/>
              </a:ext>
            </a:extLst>
          </p:cNvPr>
          <p:cNvSpPr>
            <a:spLocks noGrp="1"/>
          </p:cNvSpPr>
          <p:nvPr>
            <p:ph type="sldNum" sz="quarter" idx="12"/>
          </p:nvPr>
        </p:nvSpPr>
        <p:spPr/>
        <p:txBody>
          <a:bodyPr/>
          <a:lstStyle/>
          <a:p>
            <a:fld id="{23C76486-C2C4-4D7A-B39C-4A60E478F588}" type="slidenum">
              <a:rPr lang="it-IT" smtClean="0"/>
              <a:t>6</a:t>
            </a:fld>
            <a:endParaRPr lang="it-IT"/>
          </a:p>
        </p:txBody>
      </p:sp>
    </p:spTree>
    <p:extLst>
      <p:ext uri="{BB962C8B-B14F-4D97-AF65-F5344CB8AC3E}">
        <p14:creationId xmlns:p14="http://schemas.microsoft.com/office/powerpoint/2010/main" val="117832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p:cNvSpPr txBox="1">
            <a:spLocks/>
          </p:cNvSpPr>
          <p:nvPr/>
        </p:nvSpPr>
        <p:spPr>
          <a:xfrm>
            <a:off x="2210054" y="3895509"/>
            <a:ext cx="2604442" cy="5546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dirty="0">
                <a:latin typeface="Comic Sans MS" panose="030F0702030302020204" pitchFamily="66" charset="0"/>
              </a:rPr>
              <a:t>ROD </a:t>
            </a:r>
            <a:endParaRPr lang="it-IT" b="1" dirty="0">
              <a:latin typeface="Comic Sans MS" panose="030F0702030302020204" pitchFamily="66" charset="0"/>
            </a:endParaRPr>
          </a:p>
        </p:txBody>
      </p:sp>
      <p:sp>
        <p:nvSpPr>
          <p:cNvPr id="9" name="Segnaposto numero diapositiva 8"/>
          <p:cNvSpPr>
            <a:spLocks noGrp="1"/>
          </p:cNvSpPr>
          <p:nvPr>
            <p:ph type="sldNum" sz="quarter" idx="12"/>
          </p:nvPr>
        </p:nvSpPr>
        <p:spPr/>
        <p:txBody>
          <a:bodyPr/>
          <a:lstStyle/>
          <a:p>
            <a:fld id="{1F98A442-56E4-4677-AFB8-10BD08E33475}" type="slidenum">
              <a:rPr lang="it-IT" smtClean="0"/>
              <a:t>7</a:t>
            </a:fld>
            <a:endParaRPr lang="it-IT"/>
          </a:p>
        </p:txBody>
      </p:sp>
      <p:pic>
        <p:nvPicPr>
          <p:cNvPr id="2" name="Immagine 1"/>
          <p:cNvPicPr>
            <a:picLocks noChangeAspect="1"/>
          </p:cNvPicPr>
          <p:nvPr/>
        </p:nvPicPr>
        <p:blipFill>
          <a:blip r:embed="rId3"/>
          <a:stretch>
            <a:fillRect/>
          </a:stretch>
        </p:blipFill>
        <p:spPr>
          <a:xfrm>
            <a:off x="189669" y="-153552"/>
            <a:ext cx="5435600" cy="3787730"/>
          </a:xfrm>
          <a:prstGeom prst="rect">
            <a:avLst/>
          </a:prstGeom>
        </p:spPr>
      </p:pic>
      <p:sp>
        <p:nvSpPr>
          <p:cNvPr id="8" name="Titolo 1"/>
          <p:cNvSpPr txBox="1">
            <a:spLocks/>
          </p:cNvSpPr>
          <p:nvPr/>
        </p:nvSpPr>
        <p:spPr>
          <a:xfrm>
            <a:off x="6646779" y="587375"/>
            <a:ext cx="4816642" cy="16764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dirty="0">
                <a:latin typeface="Arial Black" panose="020B0A04020102020204" pitchFamily="34" charset="0"/>
              </a:rPr>
              <a:t>CERN</a:t>
            </a:r>
            <a:br>
              <a:rPr lang="it-IT" sz="3600" dirty="0">
                <a:latin typeface="Arial Black" panose="020B0A04020102020204" pitchFamily="34" charset="0"/>
              </a:rPr>
            </a:br>
            <a:r>
              <a:rPr lang="it-IT" sz="3600" dirty="0">
                <a:latin typeface="Arial" panose="020B0604020202020204" pitchFamily="34" charset="0"/>
                <a:cs typeface="Arial" panose="020B0604020202020204" pitchFamily="34" charset="0"/>
              </a:rPr>
              <a:t>Atlas </a:t>
            </a:r>
            <a:r>
              <a:rPr lang="it-IT" sz="3600" dirty="0" err="1">
                <a:latin typeface="Arial" panose="020B0604020202020204" pitchFamily="34" charset="0"/>
                <a:cs typeface="Arial" panose="020B0604020202020204" pitchFamily="34" charset="0"/>
              </a:rPr>
              <a:t>experiment</a:t>
            </a:r>
            <a:br>
              <a:rPr lang="it-IT" sz="3600" dirty="0">
                <a:latin typeface="Arial" panose="020B0604020202020204" pitchFamily="34" charset="0"/>
                <a:cs typeface="Arial" panose="020B0604020202020204" pitchFamily="34" charset="0"/>
              </a:rPr>
            </a:br>
            <a:r>
              <a:rPr lang="it-IT" sz="3600" dirty="0">
                <a:latin typeface="Arial" panose="020B0604020202020204" pitchFamily="34" charset="0"/>
                <a:cs typeface="Arial" panose="020B0604020202020204" pitchFamily="34" charset="0"/>
              </a:rPr>
              <a:t>INNER detector</a:t>
            </a:r>
          </a:p>
          <a:p>
            <a:endParaRPr lang="it-IT" dirty="0">
              <a:latin typeface="Comic Sans MS" panose="030F0702030302020204" pitchFamily="66" charset="0"/>
            </a:endParaRPr>
          </a:p>
        </p:txBody>
      </p:sp>
      <p:cxnSp>
        <p:nvCxnSpPr>
          <p:cNvPr id="29" name="Connettore 2 28"/>
          <p:cNvCxnSpPr/>
          <p:nvPr/>
        </p:nvCxnSpPr>
        <p:spPr>
          <a:xfrm flipV="1">
            <a:off x="189669" y="1543025"/>
            <a:ext cx="3110515" cy="72075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flipH="1">
            <a:off x="3703926" y="982595"/>
            <a:ext cx="2013267" cy="50445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uppo 19"/>
          <p:cNvGrpSpPr/>
          <p:nvPr/>
        </p:nvGrpSpPr>
        <p:grpSpPr>
          <a:xfrm>
            <a:off x="3160380" y="1180097"/>
            <a:ext cx="729411" cy="712179"/>
            <a:chOff x="3490164" y="3593513"/>
            <a:chExt cx="729411" cy="712179"/>
          </a:xfrm>
        </p:grpSpPr>
        <p:grpSp>
          <p:nvGrpSpPr>
            <p:cNvPr id="15" name="Gruppo 14"/>
            <p:cNvGrpSpPr/>
            <p:nvPr/>
          </p:nvGrpSpPr>
          <p:grpSpPr>
            <a:xfrm>
              <a:off x="3521075" y="3607192"/>
              <a:ext cx="698500" cy="698500"/>
              <a:chOff x="3521075" y="3607192"/>
              <a:chExt cx="698500" cy="698500"/>
            </a:xfrm>
          </p:grpSpPr>
          <p:grpSp>
            <p:nvGrpSpPr>
              <p:cNvPr id="12" name="Gruppo 11"/>
              <p:cNvGrpSpPr>
                <a:grpSpLocks noChangeAspect="1"/>
              </p:cNvGrpSpPr>
              <p:nvPr/>
            </p:nvGrpSpPr>
            <p:grpSpPr>
              <a:xfrm rot="1800000">
                <a:off x="3521075" y="3706030"/>
                <a:ext cx="698500" cy="500823"/>
                <a:chOff x="3521075" y="3706030"/>
                <a:chExt cx="698500" cy="500823"/>
              </a:xfrm>
            </p:grpSpPr>
            <p:cxnSp>
              <p:nvCxnSpPr>
                <p:cNvPr id="13" name="Connettore 1 12"/>
                <p:cNvCxnSpPr/>
                <p:nvPr/>
              </p:nvCxnSpPr>
              <p:spPr>
                <a:xfrm>
                  <a:off x="3521075" y="3706030"/>
                  <a:ext cx="698500" cy="4461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ttore 1 13"/>
                <p:cNvCxnSpPr/>
                <p:nvPr/>
              </p:nvCxnSpPr>
              <p:spPr>
                <a:xfrm flipV="1">
                  <a:off x="3695700" y="3706030"/>
                  <a:ext cx="349250" cy="5008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uppo 16"/>
              <p:cNvGrpSpPr>
                <a:grpSpLocks noChangeAspect="1"/>
              </p:cNvGrpSpPr>
              <p:nvPr/>
            </p:nvGrpSpPr>
            <p:grpSpPr>
              <a:xfrm rot="3600000">
                <a:off x="3505200" y="3706030"/>
                <a:ext cx="698500" cy="500823"/>
                <a:chOff x="3521075" y="3706030"/>
                <a:chExt cx="698500" cy="500823"/>
              </a:xfrm>
            </p:grpSpPr>
            <p:cxnSp>
              <p:nvCxnSpPr>
                <p:cNvPr id="18" name="Connettore 1 17"/>
                <p:cNvCxnSpPr/>
                <p:nvPr/>
              </p:nvCxnSpPr>
              <p:spPr>
                <a:xfrm>
                  <a:off x="3521075" y="3706030"/>
                  <a:ext cx="698500" cy="4461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ttore 1 18"/>
                <p:cNvCxnSpPr/>
                <p:nvPr/>
              </p:nvCxnSpPr>
              <p:spPr>
                <a:xfrm flipV="1">
                  <a:off x="3695700" y="3706030"/>
                  <a:ext cx="349250" cy="5008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1" name="Gruppo 20"/>
            <p:cNvGrpSpPr/>
            <p:nvPr/>
          </p:nvGrpSpPr>
          <p:grpSpPr>
            <a:xfrm rot="1800000">
              <a:off x="3490164" y="3593513"/>
              <a:ext cx="698500" cy="698500"/>
              <a:chOff x="3521075" y="3607192"/>
              <a:chExt cx="698500" cy="698500"/>
            </a:xfrm>
          </p:grpSpPr>
          <p:grpSp>
            <p:nvGrpSpPr>
              <p:cNvPr id="22" name="Gruppo 21"/>
              <p:cNvGrpSpPr>
                <a:grpSpLocks noChangeAspect="1"/>
              </p:cNvGrpSpPr>
              <p:nvPr/>
            </p:nvGrpSpPr>
            <p:grpSpPr>
              <a:xfrm rot="1800000">
                <a:off x="3521075" y="3706030"/>
                <a:ext cx="698500" cy="500823"/>
                <a:chOff x="3521075" y="3706030"/>
                <a:chExt cx="698500" cy="500823"/>
              </a:xfrm>
            </p:grpSpPr>
            <p:cxnSp>
              <p:nvCxnSpPr>
                <p:cNvPr id="26" name="Connettore 1 25"/>
                <p:cNvCxnSpPr/>
                <p:nvPr/>
              </p:nvCxnSpPr>
              <p:spPr>
                <a:xfrm>
                  <a:off x="3521075" y="3706030"/>
                  <a:ext cx="698500" cy="4461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ttore 1 26"/>
                <p:cNvCxnSpPr/>
                <p:nvPr/>
              </p:nvCxnSpPr>
              <p:spPr>
                <a:xfrm flipV="1">
                  <a:off x="3695700" y="3706030"/>
                  <a:ext cx="349250" cy="5008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 name="Gruppo 22"/>
              <p:cNvGrpSpPr>
                <a:grpSpLocks noChangeAspect="1"/>
              </p:cNvGrpSpPr>
              <p:nvPr/>
            </p:nvGrpSpPr>
            <p:grpSpPr>
              <a:xfrm rot="3600000">
                <a:off x="3505200" y="3706030"/>
                <a:ext cx="698500" cy="500823"/>
                <a:chOff x="3521075" y="3706030"/>
                <a:chExt cx="698500" cy="500823"/>
              </a:xfrm>
            </p:grpSpPr>
            <p:cxnSp>
              <p:nvCxnSpPr>
                <p:cNvPr id="24" name="Connettore 1 23"/>
                <p:cNvCxnSpPr/>
                <p:nvPr/>
              </p:nvCxnSpPr>
              <p:spPr>
                <a:xfrm>
                  <a:off x="3521075" y="3706030"/>
                  <a:ext cx="698500" cy="4461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nettore 1 24"/>
                <p:cNvCxnSpPr/>
                <p:nvPr/>
              </p:nvCxnSpPr>
              <p:spPr>
                <a:xfrm flipV="1">
                  <a:off x="3695700" y="3706030"/>
                  <a:ext cx="349250" cy="5008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pic>
        <p:nvPicPr>
          <p:cNvPr id="33" name="Picture 2" descr="https://www2.ee.washington.edu/faculty/hauck/LargeHadronCollider/ro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1999" y="4419286"/>
            <a:ext cx="2128603" cy="1819301"/>
          </a:xfrm>
          <a:prstGeom prst="rect">
            <a:avLst/>
          </a:prstGeom>
          <a:noFill/>
          <a:extLst>
            <a:ext uri="{909E8E84-426E-40DD-AFC4-6F175D3DCCD1}">
              <a14:hiddenFill xmlns:a14="http://schemas.microsoft.com/office/drawing/2010/main">
                <a:solidFill>
                  <a:srgbClr val="FFFFFF"/>
                </a:solidFill>
              </a14:hiddenFill>
            </a:ext>
          </a:extLst>
        </p:spPr>
      </p:pic>
      <p:sp>
        <p:nvSpPr>
          <p:cNvPr id="32" name="Rettangolo 31"/>
          <p:cNvSpPr/>
          <p:nvPr/>
        </p:nvSpPr>
        <p:spPr>
          <a:xfrm>
            <a:off x="4991608" y="4421104"/>
            <a:ext cx="800419" cy="18288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olo 1"/>
          <p:cNvSpPr txBox="1">
            <a:spLocks/>
          </p:cNvSpPr>
          <p:nvPr/>
        </p:nvSpPr>
        <p:spPr>
          <a:xfrm>
            <a:off x="4089596" y="4033531"/>
            <a:ext cx="2604442" cy="5546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400" b="1" dirty="0">
                <a:latin typeface="Comic Sans MS" panose="030F0702030302020204" pitchFamily="66" charset="0"/>
              </a:rPr>
              <a:t>BOC</a:t>
            </a:r>
          </a:p>
        </p:txBody>
      </p:sp>
      <p:sp>
        <p:nvSpPr>
          <p:cNvPr id="37" name="Freccia a destra 36"/>
          <p:cNvSpPr/>
          <p:nvPr/>
        </p:nvSpPr>
        <p:spPr>
          <a:xfrm rot="10800000">
            <a:off x="4498401" y="5756223"/>
            <a:ext cx="451006" cy="269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igura a mano libera 39"/>
          <p:cNvSpPr/>
          <p:nvPr/>
        </p:nvSpPr>
        <p:spPr>
          <a:xfrm>
            <a:off x="3522689" y="2008682"/>
            <a:ext cx="3912432" cy="3841963"/>
          </a:xfrm>
          <a:custGeom>
            <a:avLst/>
            <a:gdLst>
              <a:gd name="connsiteX0" fmla="*/ 0 w 3912432"/>
              <a:gd name="connsiteY0" fmla="*/ 0 h 3841963"/>
              <a:gd name="connsiteX1" fmla="*/ 1094281 w 3912432"/>
              <a:gd name="connsiteY1" fmla="*/ 89941 h 3841963"/>
              <a:gd name="connsiteX2" fmla="*/ 1454045 w 3912432"/>
              <a:gd name="connsiteY2" fmla="*/ 194872 h 3841963"/>
              <a:gd name="connsiteX3" fmla="*/ 1573967 w 3912432"/>
              <a:gd name="connsiteY3" fmla="*/ 224852 h 3841963"/>
              <a:gd name="connsiteX4" fmla="*/ 1633927 w 3912432"/>
              <a:gd name="connsiteY4" fmla="*/ 269823 h 3841963"/>
              <a:gd name="connsiteX5" fmla="*/ 1708878 w 3912432"/>
              <a:gd name="connsiteY5" fmla="*/ 314793 h 3841963"/>
              <a:gd name="connsiteX6" fmla="*/ 1738859 w 3912432"/>
              <a:gd name="connsiteY6" fmla="*/ 344774 h 3841963"/>
              <a:gd name="connsiteX7" fmla="*/ 1828800 w 3912432"/>
              <a:gd name="connsiteY7" fmla="*/ 389744 h 3841963"/>
              <a:gd name="connsiteX8" fmla="*/ 1948721 w 3912432"/>
              <a:gd name="connsiteY8" fmla="*/ 494675 h 3841963"/>
              <a:gd name="connsiteX9" fmla="*/ 2008681 w 3912432"/>
              <a:gd name="connsiteY9" fmla="*/ 524656 h 3841963"/>
              <a:gd name="connsiteX10" fmla="*/ 2083632 w 3912432"/>
              <a:gd name="connsiteY10" fmla="*/ 614597 h 3841963"/>
              <a:gd name="connsiteX11" fmla="*/ 2143593 w 3912432"/>
              <a:gd name="connsiteY11" fmla="*/ 674557 h 3841963"/>
              <a:gd name="connsiteX12" fmla="*/ 2248524 w 3912432"/>
              <a:gd name="connsiteY12" fmla="*/ 794479 h 3841963"/>
              <a:gd name="connsiteX13" fmla="*/ 2308485 w 3912432"/>
              <a:gd name="connsiteY13" fmla="*/ 824459 h 3841963"/>
              <a:gd name="connsiteX14" fmla="*/ 2398426 w 3912432"/>
              <a:gd name="connsiteY14" fmla="*/ 929390 h 3841963"/>
              <a:gd name="connsiteX15" fmla="*/ 2443396 w 3912432"/>
              <a:gd name="connsiteY15" fmla="*/ 959370 h 3841963"/>
              <a:gd name="connsiteX16" fmla="*/ 2488367 w 3912432"/>
              <a:gd name="connsiteY16" fmla="*/ 1004341 h 3841963"/>
              <a:gd name="connsiteX17" fmla="*/ 2638268 w 3912432"/>
              <a:gd name="connsiteY17" fmla="*/ 1079292 h 3841963"/>
              <a:gd name="connsiteX18" fmla="*/ 2818150 w 3912432"/>
              <a:gd name="connsiteY18" fmla="*/ 1214203 h 3841963"/>
              <a:gd name="connsiteX19" fmla="*/ 2908091 w 3912432"/>
              <a:gd name="connsiteY19" fmla="*/ 1244184 h 3841963"/>
              <a:gd name="connsiteX20" fmla="*/ 3222885 w 3912432"/>
              <a:gd name="connsiteY20" fmla="*/ 1469036 h 3841963"/>
              <a:gd name="connsiteX21" fmla="*/ 3537678 w 3912432"/>
              <a:gd name="connsiteY21" fmla="*/ 1708879 h 3841963"/>
              <a:gd name="connsiteX22" fmla="*/ 3567659 w 3912432"/>
              <a:gd name="connsiteY22" fmla="*/ 1768839 h 3841963"/>
              <a:gd name="connsiteX23" fmla="*/ 3597639 w 3912432"/>
              <a:gd name="connsiteY23" fmla="*/ 1798820 h 3841963"/>
              <a:gd name="connsiteX24" fmla="*/ 3612629 w 3912432"/>
              <a:gd name="connsiteY24" fmla="*/ 1843790 h 3841963"/>
              <a:gd name="connsiteX25" fmla="*/ 3717560 w 3912432"/>
              <a:gd name="connsiteY25" fmla="*/ 1978702 h 3841963"/>
              <a:gd name="connsiteX26" fmla="*/ 3762531 w 3912432"/>
              <a:gd name="connsiteY26" fmla="*/ 2083633 h 3841963"/>
              <a:gd name="connsiteX27" fmla="*/ 3807501 w 3912432"/>
              <a:gd name="connsiteY27" fmla="*/ 2158584 h 3841963"/>
              <a:gd name="connsiteX28" fmla="*/ 3822491 w 3912432"/>
              <a:gd name="connsiteY28" fmla="*/ 2218544 h 3841963"/>
              <a:gd name="connsiteX29" fmla="*/ 3837481 w 3912432"/>
              <a:gd name="connsiteY29" fmla="*/ 2263515 h 3841963"/>
              <a:gd name="connsiteX30" fmla="*/ 3867462 w 3912432"/>
              <a:gd name="connsiteY30" fmla="*/ 2428407 h 3841963"/>
              <a:gd name="connsiteX31" fmla="*/ 3882452 w 3912432"/>
              <a:gd name="connsiteY31" fmla="*/ 2488367 h 3841963"/>
              <a:gd name="connsiteX32" fmla="*/ 3912432 w 3912432"/>
              <a:gd name="connsiteY32" fmla="*/ 2668249 h 3841963"/>
              <a:gd name="connsiteX33" fmla="*/ 3882452 w 3912432"/>
              <a:gd name="connsiteY33" fmla="*/ 3312826 h 3841963"/>
              <a:gd name="connsiteX34" fmla="*/ 3867462 w 3912432"/>
              <a:gd name="connsiteY34" fmla="*/ 3387777 h 3841963"/>
              <a:gd name="connsiteX35" fmla="*/ 3822491 w 3912432"/>
              <a:gd name="connsiteY35" fmla="*/ 3492708 h 3841963"/>
              <a:gd name="connsiteX36" fmla="*/ 3732550 w 3912432"/>
              <a:gd name="connsiteY36" fmla="*/ 3597639 h 3841963"/>
              <a:gd name="connsiteX37" fmla="*/ 3702570 w 3912432"/>
              <a:gd name="connsiteY37" fmla="*/ 3642610 h 3841963"/>
              <a:gd name="connsiteX38" fmla="*/ 3657600 w 3912432"/>
              <a:gd name="connsiteY38" fmla="*/ 3657600 h 3841963"/>
              <a:gd name="connsiteX39" fmla="*/ 3567659 w 3912432"/>
              <a:gd name="connsiteY39" fmla="*/ 3702570 h 3841963"/>
              <a:gd name="connsiteX40" fmla="*/ 3522688 w 3912432"/>
              <a:gd name="connsiteY40" fmla="*/ 3732551 h 3841963"/>
              <a:gd name="connsiteX41" fmla="*/ 3357796 w 3912432"/>
              <a:gd name="connsiteY41" fmla="*/ 3762531 h 3841963"/>
              <a:gd name="connsiteX42" fmla="*/ 3297836 w 3912432"/>
              <a:gd name="connsiteY42" fmla="*/ 3792511 h 3841963"/>
              <a:gd name="connsiteX43" fmla="*/ 3132944 w 3912432"/>
              <a:gd name="connsiteY43" fmla="*/ 3807502 h 3841963"/>
              <a:gd name="connsiteX44" fmla="*/ 2518347 w 3912432"/>
              <a:gd name="connsiteY44" fmla="*/ 3822492 h 3841963"/>
              <a:gd name="connsiteX45" fmla="*/ 2263514 w 3912432"/>
              <a:gd name="connsiteY45" fmla="*/ 3792511 h 384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12432" h="3841963">
                <a:moveTo>
                  <a:pt x="0" y="0"/>
                </a:moveTo>
                <a:cubicBezTo>
                  <a:pt x="1208140" y="39611"/>
                  <a:pt x="577301" y="-68026"/>
                  <a:pt x="1094281" y="89941"/>
                </a:cubicBezTo>
                <a:cubicBezTo>
                  <a:pt x="1213747" y="126444"/>
                  <a:pt x="1333792" y="161051"/>
                  <a:pt x="1454045" y="194872"/>
                </a:cubicBezTo>
                <a:cubicBezTo>
                  <a:pt x="1493710" y="206028"/>
                  <a:pt x="1573967" y="224852"/>
                  <a:pt x="1573967" y="224852"/>
                </a:cubicBezTo>
                <a:cubicBezTo>
                  <a:pt x="1593954" y="239842"/>
                  <a:pt x="1613139" y="255965"/>
                  <a:pt x="1633927" y="269823"/>
                </a:cubicBezTo>
                <a:cubicBezTo>
                  <a:pt x="1658169" y="285985"/>
                  <a:pt x="1685169" y="297858"/>
                  <a:pt x="1708878" y="314793"/>
                </a:cubicBezTo>
                <a:cubicBezTo>
                  <a:pt x="1720379" y="323008"/>
                  <a:pt x="1727823" y="335945"/>
                  <a:pt x="1738859" y="344774"/>
                </a:cubicBezTo>
                <a:cubicBezTo>
                  <a:pt x="1780371" y="377984"/>
                  <a:pt x="1781302" y="373912"/>
                  <a:pt x="1828800" y="389744"/>
                </a:cubicBezTo>
                <a:cubicBezTo>
                  <a:pt x="1868774" y="424721"/>
                  <a:pt x="1906229" y="462805"/>
                  <a:pt x="1948721" y="494675"/>
                </a:cubicBezTo>
                <a:cubicBezTo>
                  <a:pt x="1966598" y="508083"/>
                  <a:pt x="1991980" y="509810"/>
                  <a:pt x="2008681" y="524656"/>
                </a:cubicBezTo>
                <a:cubicBezTo>
                  <a:pt x="2037849" y="550583"/>
                  <a:pt x="2057525" y="585590"/>
                  <a:pt x="2083632" y="614597"/>
                </a:cubicBezTo>
                <a:cubicBezTo>
                  <a:pt x="2102541" y="635607"/>
                  <a:pt x="2124493" y="653721"/>
                  <a:pt x="2143593" y="674557"/>
                </a:cubicBezTo>
                <a:cubicBezTo>
                  <a:pt x="2179485" y="713712"/>
                  <a:pt x="2209221" y="758749"/>
                  <a:pt x="2248524" y="794479"/>
                </a:cubicBezTo>
                <a:cubicBezTo>
                  <a:pt x="2265059" y="809511"/>
                  <a:pt x="2288498" y="814466"/>
                  <a:pt x="2308485" y="824459"/>
                </a:cubicBezTo>
                <a:cubicBezTo>
                  <a:pt x="2324355" y="844296"/>
                  <a:pt x="2369197" y="906007"/>
                  <a:pt x="2398426" y="929390"/>
                </a:cubicBezTo>
                <a:cubicBezTo>
                  <a:pt x="2412494" y="940644"/>
                  <a:pt x="2429556" y="947837"/>
                  <a:pt x="2443396" y="959370"/>
                </a:cubicBezTo>
                <a:cubicBezTo>
                  <a:pt x="2459682" y="972942"/>
                  <a:pt x="2471000" y="992184"/>
                  <a:pt x="2488367" y="1004341"/>
                </a:cubicBezTo>
                <a:cubicBezTo>
                  <a:pt x="2565413" y="1058273"/>
                  <a:pt x="2571399" y="1057002"/>
                  <a:pt x="2638268" y="1079292"/>
                </a:cubicBezTo>
                <a:cubicBezTo>
                  <a:pt x="2698229" y="1124262"/>
                  <a:pt x="2754196" y="1175120"/>
                  <a:pt x="2818150" y="1214203"/>
                </a:cubicBezTo>
                <a:cubicBezTo>
                  <a:pt x="2845116" y="1230682"/>
                  <a:pt x="2908091" y="1244184"/>
                  <a:pt x="2908091" y="1244184"/>
                </a:cubicBezTo>
                <a:cubicBezTo>
                  <a:pt x="3081081" y="1417174"/>
                  <a:pt x="2952015" y="1306514"/>
                  <a:pt x="3222885" y="1469036"/>
                </a:cubicBezTo>
                <a:cubicBezTo>
                  <a:pt x="3336084" y="1536955"/>
                  <a:pt x="3435477" y="1627118"/>
                  <a:pt x="3537678" y="1708879"/>
                </a:cubicBezTo>
                <a:cubicBezTo>
                  <a:pt x="3547672" y="1728866"/>
                  <a:pt x="3555264" y="1750246"/>
                  <a:pt x="3567659" y="1768839"/>
                </a:cubicBezTo>
                <a:cubicBezTo>
                  <a:pt x="3575499" y="1780598"/>
                  <a:pt x="3590368" y="1786701"/>
                  <a:pt x="3597639" y="1798820"/>
                </a:cubicBezTo>
                <a:cubicBezTo>
                  <a:pt x="3605768" y="1812369"/>
                  <a:pt x="3603864" y="1830643"/>
                  <a:pt x="3612629" y="1843790"/>
                </a:cubicBezTo>
                <a:cubicBezTo>
                  <a:pt x="3644231" y="1891193"/>
                  <a:pt x="3685131" y="1931861"/>
                  <a:pt x="3717560" y="1978702"/>
                </a:cubicBezTo>
                <a:cubicBezTo>
                  <a:pt x="3773710" y="2059807"/>
                  <a:pt x="3726967" y="2012504"/>
                  <a:pt x="3762531" y="2083633"/>
                </a:cubicBezTo>
                <a:cubicBezTo>
                  <a:pt x="3775561" y="2109693"/>
                  <a:pt x="3792511" y="2133600"/>
                  <a:pt x="3807501" y="2158584"/>
                </a:cubicBezTo>
                <a:cubicBezTo>
                  <a:pt x="3812498" y="2178571"/>
                  <a:pt x="3816831" y="2198735"/>
                  <a:pt x="3822491" y="2218544"/>
                </a:cubicBezTo>
                <a:cubicBezTo>
                  <a:pt x="3826832" y="2233737"/>
                  <a:pt x="3834170" y="2248065"/>
                  <a:pt x="3837481" y="2263515"/>
                </a:cubicBezTo>
                <a:cubicBezTo>
                  <a:pt x="3849186" y="2318140"/>
                  <a:pt x="3856506" y="2373627"/>
                  <a:pt x="3867462" y="2428407"/>
                </a:cubicBezTo>
                <a:cubicBezTo>
                  <a:pt x="3871502" y="2448609"/>
                  <a:pt x="3878655" y="2468118"/>
                  <a:pt x="3882452" y="2488367"/>
                </a:cubicBezTo>
                <a:cubicBezTo>
                  <a:pt x="3893654" y="2548114"/>
                  <a:pt x="3912432" y="2668249"/>
                  <a:pt x="3912432" y="2668249"/>
                </a:cubicBezTo>
                <a:cubicBezTo>
                  <a:pt x="3903326" y="2996061"/>
                  <a:pt x="3921543" y="3078279"/>
                  <a:pt x="3882452" y="3312826"/>
                </a:cubicBezTo>
                <a:cubicBezTo>
                  <a:pt x="3878263" y="3337958"/>
                  <a:pt x="3875519" y="3363606"/>
                  <a:pt x="3867462" y="3387777"/>
                </a:cubicBezTo>
                <a:cubicBezTo>
                  <a:pt x="3855428" y="3423878"/>
                  <a:pt x="3839509" y="3458672"/>
                  <a:pt x="3822491" y="3492708"/>
                </a:cubicBezTo>
                <a:cubicBezTo>
                  <a:pt x="3794957" y="3547776"/>
                  <a:pt x="3776814" y="3545998"/>
                  <a:pt x="3732550" y="3597639"/>
                </a:cubicBezTo>
                <a:cubicBezTo>
                  <a:pt x="3720825" y="3611318"/>
                  <a:pt x="3716638" y="3631355"/>
                  <a:pt x="3702570" y="3642610"/>
                </a:cubicBezTo>
                <a:cubicBezTo>
                  <a:pt x="3690232" y="3652481"/>
                  <a:pt x="3671733" y="3650534"/>
                  <a:pt x="3657600" y="3657600"/>
                </a:cubicBezTo>
                <a:cubicBezTo>
                  <a:pt x="3541365" y="3715717"/>
                  <a:pt x="3680692" y="3664892"/>
                  <a:pt x="3567659" y="3702570"/>
                </a:cubicBezTo>
                <a:cubicBezTo>
                  <a:pt x="3552669" y="3712564"/>
                  <a:pt x="3539247" y="3725454"/>
                  <a:pt x="3522688" y="3732551"/>
                </a:cubicBezTo>
                <a:cubicBezTo>
                  <a:pt x="3487350" y="3747696"/>
                  <a:pt x="3382110" y="3759058"/>
                  <a:pt x="3357796" y="3762531"/>
                </a:cubicBezTo>
                <a:cubicBezTo>
                  <a:pt x="3337809" y="3772524"/>
                  <a:pt x="3319748" y="3788129"/>
                  <a:pt x="3297836" y="3792511"/>
                </a:cubicBezTo>
                <a:cubicBezTo>
                  <a:pt x="3243717" y="3803335"/>
                  <a:pt x="3188094" y="3805381"/>
                  <a:pt x="3132944" y="3807502"/>
                </a:cubicBezTo>
                <a:cubicBezTo>
                  <a:pt x="2928169" y="3815378"/>
                  <a:pt x="2723213" y="3817495"/>
                  <a:pt x="2518347" y="3822492"/>
                </a:cubicBezTo>
                <a:cubicBezTo>
                  <a:pt x="2258526" y="3807209"/>
                  <a:pt x="2263514" y="3892593"/>
                  <a:pt x="2263514" y="3792511"/>
                </a:cubicBezTo>
              </a:path>
            </a:pathLst>
          </a:custGeom>
          <a:noFill/>
          <a:ln w="53975">
            <a:solidFill>
              <a:schemeClr val="accent5">
                <a:lumMod val="75000"/>
              </a:schemeClr>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ccia a destra 41"/>
          <p:cNvSpPr/>
          <p:nvPr/>
        </p:nvSpPr>
        <p:spPr>
          <a:xfrm>
            <a:off x="4534376" y="4920573"/>
            <a:ext cx="451006" cy="26982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reccia a destra 42"/>
          <p:cNvSpPr/>
          <p:nvPr/>
        </p:nvSpPr>
        <p:spPr>
          <a:xfrm>
            <a:off x="5834227" y="4902372"/>
            <a:ext cx="2335411" cy="41913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itolo 1"/>
          <p:cNvSpPr txBox="1">
            <a:spLocks/>
          </p:cNvSpPr>
          <p:nvPr/>
        </p:nvSpPr>
        <p:spPr>
          <a:xfrm>
            <a:off x="2207409" y="6464063"/>
            <a:ext cx="2604442" cy="55463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600" b="1" dirty="0">
                <a:latin typeface="Comic Sans MS" panose="030F0702030302020204" pitchFamily="66" charset="0"/>
              </a:rPr>
              <a:t>Made in Bologna</a:t>
            </a:r>
            <a:endParaRPr lang="it-IT" b="1" dirty="0">
              <a:latin typeface="Comic Sans MS" panose="030F0702030302020204" pitchFamily="66" charset="0"/>
            </a:endParaRPr>
          </a:p>
        </p:txBody>
      </p:sp>
      <p:sp>
        <p:nvSpPr>
          <p:cNvPr id="45" name="Titolo 1"/>
          <p:cNvSpPr txBox="1">
            <a:spLocks/>
          </p:cNvSpPr>
          <p:nvPr/>
        </p:nvSpPr>
        <p:spPr>
          <a:xfrm>
            <a:off x="4723903" y="367182"/>
            <a:ext cx="2604442" cy="5546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400" b="1" dirty="0">
                <a:latin typeface="Arial Black" panose="020B0A04020102020204" pitchFamily="34" charset="0"/>
              </a:rPr>
              <a:t>HITS in detector</a:t>
            </a:r>
          </a:p>
        </p:txBody>
      </p:sp>
      <p:sp>
        <p:nvSpPr>
          <p:cNvPr id="46" name="Rettangolo 45"/>
          <p:cNvSpPr/>
          <p:nvPr/>
        </p:nvSpPr>
        <p:spPr>
          <a:xfrm>
            <a:off x="8169638" y="4340829"/>
            <a:ext cx="800419" cy="18288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ttangolo arrotondato 40"/>
          <p:cNvSpPr/>
          <p:nvPr/>
        </p:nvSpPr>
        <p:spPr>
          <a:xfrm>
            <a:off x="9071649" y="4563749"/>
            <a:ext cx="463654" cy="1440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8" name="Gruppo 47"/>
          <p:cNvGrpSpPr/>
          <p:nvPr/>
        </p:nvGrpSpPr>
        <p:grpSpPr>
          <a:xfrm>
            <a:off x="9743607" y="4450146"/>
            <a:ext cx="803753" cy="2189200"/>
            <a:chOff x="9743607" y="4450146"/>
            <a:chExt cx="803753" cy="2189200"/>
          </a:xfrm>
        </p:grpSpPr>
        <p:sp>
          <p:nvSpPr>
            <p:cNvPr id="47" name="Rettangolo 46"/>
            <p:cNvSpPr/>
            <p:nvPr/>
          </p:nvSpPr>
          <p:spPr>
            <a:xfrm>
              <a:off x="9743607" y="4450146"/>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49" name="Rettangolo 48"/>
            <p:cNvSpPr/>
            <p:nvPr/>
          </p:nvSpPr>
          <p:spPr>
            <a:xfrm>
              <a:off x="9743718" y="5027871"/>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50" name="Rettangolo 49"/>
            <p:cNvSpPr/>
            <p:nvPr/>
          </p:nvSpPr>
          <p:spPr>
            <a:xfrm>
              <a:off x="9743607" y="5605596"/>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51" name="Rettangolo 50"/>
            <p:cNvSpPr/>
            <p:nvPr/>
          </p:nvSpPr>
          <p:spPr>
            <a:xfrm>
              <a:off x="9743607" y="6187120"/>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grpSp>
      <p:grpSp>
        <p:nvGrpSpPr>
          <p:cNvPr id="53" name="Gruppo 52"/>
          <p:cNvGrpSpPr/>
          <p:nvPr/>
        </p:nvGrpSpPr>
        <p:grpSpPr>
          <a:xfrm>
            <a:off x="9951800" y="4349712"/>
            <a:ext cx="803753" cy="2189200"/>
            <a:chOff x="9743607" y="4450146"/>
            <a:chExt cx="803753" cy="2189200"/>
          </a:xfrm>
        </p:grpSpPr>
        <p:sp>
          <p:nvSpPr>
            <p:cNvPr id="54" name="Rettangolo 53"/>
            <p:cNvSpPr/>
            <p:nvPr/>
          </p:nvSpPr>
          <p:spPr>
            <a:xfrm>
              <a:off x="9743607" y="4450146"/>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55" name="Rettangolo 54"/>
            <p:cNvSpPr/>
            <p:nvPr/>
          </p:nvSpPr>
          <p:spPr>
            <a:xfrm>
              <a:off x="9743718" y="5027871"/>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56" name="Rettangolo 55"/>
            <p:cNvSpPr/>
            <p:nvPr/>
          </p:nvSpPr>
          <p:spPr>
            <a:xfrm>
              <a:off x="9743607" y="5605596"/>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57" name="Rettangolo 56"/>
            <p:cNvSpPr/>
            <p:nvPr/>
          </p:nvSpPr>
          <p:spPr>
            <a:xfrm>
              <a:off x="9743607" y="6187120"/>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grpSp>
      <p:grpSp>
        <p:nvGrpSpPr>
          <p:cNvPr id="58" name="Gruppo 57"/>
          <p:cNvGrpSpPr/>
          <p:nvPr/>
        </p:nvGrpSpPr>
        <p:grpSpPr>
          <a:xfrm>
            <a:off x="10289178" y="4167150"/>
            <a:ext cx="803753" cy="2189200"/>
            <a:chOff x="9743607" y="4450146"/>
            <a:chExt cx="803753" cy="2189200"/>
          </a:xfrm>
        </p:grpSpPr>
        <p:sp>
          <p:nvSpPr>
            <p:cNvPr id="59" name="Rettangolo 58"/>
            <p:cNvSpPr/>
            <p:nvPr/>
          </p:nvSpPr>
          <p:spPr>
            <a:xfrm>
              <a:off x="9743607" y="4450146"/>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60" name="Rettangolo 59"/>
            <p:cNvSpPr/>
            <p:nvPr/>
          </p:nvSpPr>
          <p:spPr>
            <a:xfrm>
              <a:off x="9743718" y="5027871"/>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61" name="Rettangolo 60"/>
            <p:cNvSpPr/>
            <p:nvPr/>
          </p:nvSpPr>
          <p:spPr>
            <a:xfrm>
              <a:off x="9743607" y="5605596"/>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62" name="Rettangolo 61"/>
            <p:cNvSpPr/>
            <p:nvPr/>
          </p:nvSpPr>
          <p:spPr>
            <a:xfrm>
              <a:off x="9743607" y="6187120"/>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grpSp>
      <p:grpSp>
        <p:nvGrpSpPr>
          <p:cNvPr id="63" name="Gruppo 62"/>
          <p:cNvGrpSpPr/>
          <p:nvPr/>
        </p:nvGrpSpPr>
        <p:grpSpPr>
          <a:xfrm>
            <a:off x="10645557" y="4000749"/>
            <a:ext cx="803753" cy="2189200"/>
            <a:chOff x="9743607" y="4450146"/>
            <a:chExt cx="803753" cy="2189200"/>
          </a:xfrm>
        </p:grpSpPr>
        <p:sp>
          <p:nvSpPr>
            <p:cNvPr id="64" name="Rettangolo 63"/>
            <p:cNvSpPr/>
            <p:nvPr/>
          </p:nvSpPr>
          <p:spPr>
            <a:xfrm>
              <a:off x="9743607" y="4450146"/>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65" name="Rettangolo 64"/>
            <p:cNvSpPr/>
            <p:nvPr/>
          </p:nvSpPr>
          <p:spPr>
            <a:xfrm>
              <a:off x="9743718" y="5027871"/>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66" name="Rettangolo 65"/>
            <p:cNvSpPr/>
            <p:nvPr/>
          </p:nvSpPr>
          <p:spPr>
            <a:xfrm>
              <a:off x="9743607" y="5605596"/>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sp>
          <p:nvSpPr>
            <p:cNvPr id="67" name="Rettangolo 66"/>
            <p:cNvSpPr/>
            <p:nvPr/>
          </p:nvSpPr>
          <p:spPr>
            <a:xfrm>
              <a:off x="9743607" y="6187120"/>
              <a:ext cx="803642" cy="4522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lumMod val="75000"/>
                      <a:lumOff val="25000"/>
                    </a:schemeClr>
                  </a:solidFill>
                </a:rPr>
                <a:t>HLTPU</a:t>
              </a:r>
              <a:endParaRPr lang="en-GB" b="1" dirty="0">
                <a:solidFill>
                  <a:schemeClr val="tx1">
                    <a:lumMod val="75000"/>
                    <a:lumOff val="25000"/>
                  </a:schemeClr>
                </a:solidFill>
              </a:endParaRPr>
            </a:p>
          </p:txBody>
        </p:sp>
      </p:grpSp>
      <p:sp>
        <p:nvSpPr>
          <p:cNvPr id="68" name="Titolo 1"/>
          <p:cNvSpPr txBox="1">
            <a:spLocks/>
          </p:cNvSpPr>
          <p:nvPr/>
        </p:nvSpPr>
        <p:spPr>
          <a:xfrm>
            <a:off x="7290254" y="4020110"/>
            <a:ext cx="2604442" cy="5546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400" b="1" dirty="0">
                <a:latin typeface="Comic Sans MS" panose="030F0702030302020204" pitchFamily="66" charset="0"/>
              </a:rPr>
              <a:t>ROS</a:t>
            </a:r>
          </a:p>
        </p:txBody>
      </p:sp>
      <p:sp>
        <p:nvSpPr>
          <p:cNvPr id="69" name="Titolo 1"/>
          <p:cNvSpPr txBox="1">
            <a:spLocks/>
          </p:cNvSpPr>
          <p:nvPr/>
        </p:nvSpPr>
        <p:spPr>
          <a:xfrm rot="16200000">
            <a:off x="8163957" y="4976665"/>
            <a:ext cx="2604442" cy="5546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400" b="1" dirty="0">
                <a:latin typeface="Comic Sans MS" panose="030F0702030302020204" pitchFamily="66" charset="0"/>
              </a:rPr>
              <a:t>ETHERNET</a:t>
            </a:r>
          </a:p>
        </p:txBody>
      </p:sp>
      <p:sp>
        <p:nvSpPr>
          <p:cNvPr id="52" name="Arco 51"/>
          <p:cNvSpPr/>
          <p:nvPr/>
        </p:nvSpPr>
        <p:spPr>
          <a:xfrm>
            <a:off x="8476786" y="3369040"/>
            <a:ext cx="2478580" cy="822525"/>
          </a:xfrm>
          <a:prstGeom prst="arc">
            <a:avLst>
              <a:gd name="adj1" fmla="val 1068242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1" name="Titolo 1"/>
          <p:cNvSpPr txBox="1">
            <a:spLocks/>
          </p:cNvSpPr>
          <p:nvPr/>
        </p:nvSpPr>
        <p:spPr>
          <a:xfrm>
            <a:off x="8442936" y="3033962"/>
            <a:ext cx="2604442" cy="5546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1400" b="1" dirty="0" err="1">
                <a:latin typeface="Comic Sans MS" panose="030F0702030302020204" pitchFamily="66" charset="0"/>
              </a:rPr>
              <a:t>PCs</a:t>
            </a:r>
            <a:endParaRPr lang="it-IT" sz="1400" b="1" dirty="0">
              <a:latin typeface="Comic Sans MS" panose="030F0702030302020204" pitchFamily="66" charset="0"/>
            </a:endParaRPr>
          </a:p>
        </p:txBody>
      </p:sp>
      <p:pic>
        <p:nvPicPr>
          <p:cNvPr id="2050" name="Picture 2" descr="https://i.pinimg.com/originals/3e/cd/07/3ecd07951c28fd36eee321274c82310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88611" y="2124687"/>
            <a:ext cx="1566582" cy="127363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s://www2.ee.washington.edu/faculty/hauck/LargeHadronCollider/ro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4060" y="187569"/>
            <a:ext cx="7628406" cy="6519941"/>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data 2">
            <a:extLst>
              <a:ext uri="{FF2B5EF4-FFF2-40B4-BE49-F238E27FC236}">
                <a16:creationId xmlns:a16="http://schemas.microsoft.com/office/drawing/2014/main" id="{E62FDC1C-1E94-4EBE-96E3-02B89FA47D7E}"/>
              </a:ext>
            </a:extLst>
          </p:cNvPr>
          <p:cNvSpPr>
            <a:spLocks noGrp="1"/>
          </p:cNvSpPr>
          <p:nvPr>
            <p:ph type="dt" sz="half" idx="10"/>
          </p:nvPr>
        </p:nvSpPr>
        <p:spPr/>
        <p:txBody>
          <a:bodyPr/>
          <a:lstStyle/>
          <a:p>
            <a:fld id="{D6B1C1B6-BFF0-4B93-8994-51461320B0B5}" type="datetime1">
              <a:rPr lang="it-IT" smtClean="0"/>
              <a:t>20/04/2023</a:t>
            </a:fld>
            <a:endParaRPr lang="it-IT"/>
          </a:p>
        </p:txBody>
      </p:sp>
    </p:spTree>
    <p:extLst>
      <p:ext uri="{BB962C8B-B14F-4D97-AF65-F5344CB8AC3E}">
        <p14:creationId xmlns:p14="http://schemas.microsoft.com/office/powerpoint/2010/main" val="275291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asellaDiTesto 27">
            <a:extLst>
              <a:ext uri="{FF2B5EF4-FFF2-40B4-BE49-F238E27FC236}">
                <a16:creationId xmlns:a16="http://schemas.microsoft.com/office/drawing/2014/main" id="{CBC5F2BA-89C8-4A2A-8DD5-90BD4944026E}"/>
              </a:ext>
            </a:extLst>
          </p:cNvPr>
          <p:cNvSpPr txBox="1"/>
          <p:nvPr/>
        </p:nvSpPr>
        <p:spPr>
          <a:xfrm>
            <a:off x="6881447" y="4260142"/>
            <a:ext cx="6588369" cy="400110"/>
          </a:xfrm>
          <a:prstGeom prst="rect">
            <a:avLst/>
          </a:prstGeom>
          <a:noFill/>
        </p:spPr>
        <p:txBody>
          <a:bodyPr wrap="square" rtlCol="0">
            <a:spAutoFit/>
          </a:bodyPr>
          <a:lstStyle/>
          <a:p>
            <a:r>
              <a:rPr lang="it-IT" sz="2000" b="1" cap="small" dirty="0"/>
              <a:t>Rivelatore di raggi cosmici AMS (Stazione ISS)</a:t>
            </a:r>
          </a:p>
        </p:txBody>
      </p:sp>
      <p:sp>
        <p:nvSpPr>
          <p:cNvPr id="10" name="Rettangolo 9"/>
          <p:cNvSpPr/>
          <p:nvPr/>
        </p:nvSpPr>
        <p:spPr>
          <a:xfrm>
            <a:off x="0" y="246185"/>
            <a:ext cx="12192000" cy="830997"/>
          </a:xfrm>
          <a:prstGeom prst="rect">
            <a:avLst/>
          </a:prstGeom>
        </p:spPr>
        <p:txBody>
          <a:bodyPr wrap="square">
            <a:spAutoFit/>
          </a:bodyPr>
          <a:lstStyle/>
          <a:p>
            <a:pPr algn="ctr"/>
            <a:r>
              <a:rPr lang="it-IT" sz="2400" dirty="0"/>
              <a:t>I dispositivi programmabili di cui vi parlerò trovano applicazione nell’industria, </a:t>
            </a:r>
            <a:r>
              <a:rPr lang="it-IT" sz="2400" dirty="0" err="1"/>
              <a:t>nell’automotive</a:t>
            </a:r>
            <a:r>
              <a:rPr lang="it-IT" sz="2400" dirty="0"/>
              <a:t>, in campo aereospaziale e ovviamente in ambito medico… </a:t>
            </a:r>
          </a:p>
        </p:txBody>
      </p:sp>
      <p:pic>
        <p:nvPicPr>
          <p:cNvPr id="5122" name="Picture 2" descr="Location of AMS-02 on the International Space St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9691" y="1483530"/>
            <a:ext cx="5813564" cy="27133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fpgafais.files.wordpress.com/2021/03/20210215_172528-1-e1616184671833.jpg?w=10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992" y="1652955"/>
            <a:ext cx="2325016" cy="22273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fpgafais.files.wordpress.com/2021/03/20210118_110054-1.jpg?w=7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2439" y="3094891"/>
            <a:ext cx="2759899" cy="3679867"/>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CBC5F2BA-89C8-4A2A-8DD5-90BD4944026E}"/>
              </a:ext>
            </a:extLst>
          </p:cNvPr>
          <p:cNvSpPr txBox="1"/>
          <p:nvPr/>
        </p:nvSpPr>
        <p:spPr>
          <a:xfrm>
            <a:off x="4900247" y="6422720"/>
            <a:ext cx="6588369" cy="400110"/>
          </a:xfrm>
          <a:prstGeom prst="rect">
            <a:avLst/>
          </a:prstGeom>
          <a:noFill/>
        </p:spPr>
        <p:txBody>
          <a:bodyPr wrap="square" rtlCol="0">
            <a:spAutoFit/>
          </a:bodyPr>
          <a:lstStyle/>
          <a:p>
            <a:r>
              <a:rPr lang="it-IT" sz="2000" b="1" cap="small" dirty="0"/>
              <a:t>J-PET Tomografo Università di Cracovia</a:t>
            </a:r>
          </a:p>
        </p:txBody>
      </p:sp>
      <p:sp>
        <p:nvSpPr>
          <p:cNvPr id="2" name="Segnaposto data 1">
            <a:extLst>
              <a:ext uri="{FF2B5EF4-FFF2-40B4-BE49-F238E27FC236}">
                <a16:creationId xmlns:a16="http://schemas.microsoft.com/office/drawing/2014/main" id="{090DE866-E31D-44C6-B08A-FC888DE15D6A}"/>
              </a:ext>
            </a:extLst>
          </p:cNvPr>
          <p:cNvSpPr>
            <a:spLocks noGrp="1"/>
          </p:cNvSpPr>
          <p:nvPr>
            <p:ph type="dt" sz="half" idx="10"/>
          </p:nvPr>
        </p:nvSpPr>
        <p:spPr/>
        <p:txBody>
          <a:bodyPr/>
          <a:lstStyle/>
          <a:p>
            <a:fld id="{A7BC7A61-BDA6-4465-9F6D-5B66A8673D2C}" type="datetime1">
              <a:rPr lang="it-IT" smtClean="0"/>
              <a:t>20/04/2023</a:t>
            </a:fld>
            <a:endParaRPr lang="it-IT"/>
          </a:p>
        </p:txBody>
      </p:sp>
      <p:sp>
        <p:nvSpPr>
          <p:cNvPr id="3" name="Segnaposto numero diapositiva 2">
            <a:extLst>
              <a:ext uri="{FF2B5EF4-FFF2-40B4-BE49-F238E27FC236}">
                <a16:creationId xmlns:a16="http://schemas.microsoft.com/office/drawing/2014/main" id="{AECB88AC-37BC-469A-99E7-53788E7E78F5}"/>
              </a:ext>
            </a:extLst>
          </p:cNvPr>
          <p:cNvSpPr>
            <a:spLocks noGrp="1"/>
          </p:cNvSpPr>
          <p:nvPr>
            <p:ph type="sldNum" sz="quarter" idx="12"/>
          </p:nvPr>
        </p:nvSpPr>
        <p:spPr/>
        <p:txBody>
          <a:bodyPr/>
          <a:lstStyle/>
          <a:p>
            <a:fld id="{23C76486-C2C4-4D7A-B39C-4A60E478F588}" type="slidenum">
              <a:rPr lang="it-IT" smtClean="0"/>
              <a:t>8</a:t>
            </a:fld>
            <a:endParaRPr lang="it-IT"/>
          </a:p>
        </p:txBody>
      </p:sp>
    </p:spTree>
    <p:extLst>
      <p:ext uri="{BB962C8B-B14F-4D97-AF65-F5344CB8AC3E}">
        <p14:creationId xmlns:p14="http://schemas.microsoft.com/office/powerpoint/2010/main" val="208396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barn(inVertical)">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5124"/>
                                        </p:tgtEl>
                                        <p:attrNameLst>
                                          <p:attrName>style.visibility</p:attrName>
                                        </p:attrNameLst>
                                      </p:cBhvr>
                                      <p:to>
                                        <p:strVal val="visible"/>
                                      </p:to>
                                    </p:set>
                                    <p:animEffect transition="in" filter="fade">
                                      <p:cBhvr>
                                        <p:cTn id="22" dur="500"/>
                                        <p:tgtEl>
                                          <p:spTgt spid="5124"/>
                                        </p:tgtEl>
                                      </p:cBhvr>
                                    </p:animEffect>
                                  </p:childTnLst>
                                </p:cTn>
                              </p:par>
                              <p:par>
                                <p:cTn id="23" presetID="10" presetClass="entr" presetSubtype="0" fill="hold" nodeType="withEffect">
                                  <p:stCondLst>
                                    <p:cond delay="0"/>
                                  </p:stCondLst>
                                  <p:childTnLst>
                                    <p:set>
                                      <p:cBhvr>
                                        <p:cTn id="24" dur="1" fill="hold">
                                          <p:stCondLst>
                                            <p:cond delay="0"/>
                                          </p:stCondLst>
                                        </p:cTn>
                                        <p:tgtEl>
                                          <p:spTgt spid="5126"/>
                                        </p:tgtEl>
                                        <p:attrNameLst>
                                          <p:attrName>style.visibility</p:attrName>
                                        </p:attrNameLst>
                                      </p:cBhvr>
                                      <p:to>
                                        <p:strVal val="visible"/>
                                      </p:to>
                                    </p:set>
                                    <p:animEffect transition="in" filter="fade">
                                      <p:cBhvr>
                                        <p:cTn id="25" dur="500"/>
                                        <p:tgtEl>
                                          <p:spTgt spid="5126"/>
                                        </p:tgtEl>
                                      </p:cBhvr>
                                    </p:animEffect>
                                  </p:childTnLst>
                                </p:cTn>
                              </p:par>
                              <p:par>
                                <p:cTn id="26" presetID="16" presetClass="entr" presetSubtype="21"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barn(inVertical)">
                                      <p:cBhvr>
                                        <p:cTn id="28"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0"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260105" y="126756"/>
            <a:ext cx="4303582" cy="6731244"/>
          </a:xfrm>
          <a:prstGeom prst="rect">
            <a:avLst/>
          </a:prstGeom>
        </p:spPr>
      </p:pic>
      <p:pic>
        <p:nvPicPr>
          <p:cNvPr id="5" name="Immagine 4"/>
          <p:cNvPicPr>
            <a:picLocks noChangeAspect="1"/>
          </p:cNvPicPr>
          <p:nvPr/>
        </p:nvPicPr>
        <p:blipFill>
          <a:blip r:embed="rId3"/>
          <a:stretch>
            <a:fillRect/>
          </a:stretch>
        </p:blipFill>
        <p:spPr>
          <a:xfrm>
            <a:off x="4853354" y="193431"/>
            <a:ext cx="5562600" cy="8001000"/>
          </a:xfrm>
          <a:prstGeom prst="rect">
            <a:avLst/>
          </a:prstGeom>
        </p:spPr>
      </p:pic>
      <p:pic>
        <p:nvPicPr>
          <p:cNvPr id="1026" name="Picture 2" descr="The first working integrated circuit, built by Jack Kilby, September, 1958 (Texas Instrum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556" y="83280"/>
            <a:ext cx="3505444" cy="23486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p:cNvSpPr txBox="1"/>
          <p:nvPr/>
        </p:nvSpPr>
        <p:spPr>
          <a:xfrm>
            <a:off x="9706708" y="2945423"/>
            <a:ext cx="2329961" cy="1200329"/>
          </a:xfrm>
          <a:prstGeom prst="rect">
            <a:avLst/>
          </a:prstGeom>
          <a:noFill/>
        </p:spPr>
        <p:txBody>
          <a:bodyPr wrap="square" rtlCol="0">
            <a:spAutoFit/>
          </a:bodyPr>
          <a:lstStyle/>
          <a:p>
            <a:pPr algn="ctr"/>
            <a:r>
              <a:rPr lang="it-IT" b="1" dirty="0"/>
              <a:t>Jack </a:t>
            </a:r>
            <a:r>
              <a:rPr lang="it-IT" b="1" dirty="0" err="1"/>
              <a:t>Kilby</a:t>
            </a:r>
            <a:r>
              <a:rPr lang="it-IT" dirty="0"/>
              <a:t>, Texas Instruments</a:t>
            </a:r>
            <a:br>
              <a:rPr lang="it-IT" dirty="0"/>
            </a:br>
            <a:r>
              <a:rPr lang="it-IT" dirty="0"/>
              <a:t>Il primo circuito integrato nel 1958</a:t>
            </a:r>
          </a:p>
        </p:txBody>
      </p:sp>
      <p:sp>
        <p:nvSpPr>
          <p:cNvPr id="8" name="CasellaDiTesto 7"/>
          <p:cNvSpPr txBox="1"/>
          <p:nvPr/>
        </p:nvSpPr>
        <p:spPr>
          <a:xfrm>
            <a:off x="9560170" y="5884984"/>
            <a:ext cx="2329961" cy="646331"/>
          </a:xfrm>
          <a:prstGeom prst="rect">
            <a:avLst/>
          </a:prstGeom>
          <a:noFill/>
        </p:spPr>
        <p:txBody>
          <a:bodyPr wrap="square" rtlCol="0">
            <a:spAutoFit/>
          </a:bodyPr>
          <a:lstStyle/>
          <a:p>
            <a:pPr algn="ctr"/>
            <a:r>
              <a:rPr lang="it-IT" b="1" dirty="0"/>
              <a:t>NOBEL per la Fisica</a:t>
            </a:r>
            <a:br>
              <a:rPr lang="it-IT" b="1" dirty="0"/>
            </a:br>
            <a:r>
              <a:rPr lang="it-IT" b="1" dirty="0"/>
              <a:t> nel 2000</a:t>
            </a:r>
            <a:endParaRPr lang="it-IT" dirty="0"/>
          </a:p>
        </p:txBody>
      </p:sp>
      <p:sp>
        <p:nvSpPr>
          <p:cNvPr id="7" name="CasellaDiTesto 6"/>
          <p:cNvSpPr txBox="1"/>
          <p:nvPr/>
        </p:nvSpPr>
        <p:spPr>
          <a:xfrm>
            <a:off x="79131" y="-114300"/>
            <a:ext cx="4390304" cy="584775"/>
          </a:xfrm>
          <a:prstGeom prst="rect">
            <a:avLst/>
          </a:prstGeom>
          <a:noFill/>
        </p:spPr>
        <p:txBody>
          <a:bodyPr wrap="none" rtlCol="0">
            <a:spAutoFit/>
          </a:bodyPr>
          <a:lstStyle/>
          <a:p>
            <a:r>
              <a:rPr lang="it-IT" sz="3200" b="1" dirty="0"/>
              <a:t>Il primo CHIP della storia</a:t>
            </a:r>
          </a:p>
        </p:txBody>
      </p:sp>
      <p:sp>
        <p:nvSpPr>
          <p:cNvPr id="2" name="Segnaposto data 1">
            <a:extLst>
              <a:ext uri="{FF2B5EF4-FFF2-40B4-BE49-F238E27FC236}">
                <a16:creationId xmlns:a16="http://schemas.microsoft.com/office/drawing/2014/main" id="{888697AD-9425-47EA-B6F2-007BD08DCDD6}"/>
              </a:ext>
            </a:extLst>
          </p:cNvPr>
          <p:cNvSpPr>
            <a:spLocks noGrp="1"/>
          </p:cNvSpPr>
          <p:nvPr>
            <p:ph type="dt" sz="half" idx="10"/>
          </p:nvPr>
        </p:nvSpPr>
        <p:spPr/>
        <p:txBody>
          <a:bodyPr/>
          <a:lstStyle/>
          <a:p>
            <a:fld id="{D0FE89FB-DEEB-4106-86B5-3B2CD24A2667}" type="datetime1">
              <a:rPr lang="it-IT" smtClean="0"/>
              <a:t>20/04/2023</a:t>
            </a:fld>
            <a:endParaRPr lang="it-IT"/>
          </a:p>
        </p:txBody>
      </p:sp>
      <p:sp>
        <p:nvSpPr>
          <p:cNvPr id="3" name="Segnaposto numero diapositiva 2">
            <a:extLst>
              <a:ext uri="{FF2B5EF4-FFF2-40B4-BE49-F238E27FC236}">
                <a16:creationId xmlns:a16="http://schemas.microsoft.com/office/drawing/2014/main" id="{AD37DA99-F4F5-46B3-8ECB-9EC970128C45}"/>
              </a:ext>
            </a:extLst>
          </p:cNvPr>
          <p:cNvSpPr>
            <a:spLocks noGrp="1"/>
          </p:cNvSpPr>
          <p:nvPr>
            <p:ph type="sldNum" sz="quarter" idx="12"/>
          </p:nvPr>
        </p:nvSpPr>
        <p:spPr/>
        <p:txBody>
          <a:bodyPr/>
          <a:lstStyle/>
          <a:p>
            <a:fld id="{23C76486-C2C4-4D7A-B39C-4A60E478F588}" type="slidenum">
              <a:rPr lang="it-IT" smtClean="0"/>
              <a:t>9</a:t>
            </a:fld>
            <a:endParaRPr lang="it-IT"/>
          </a:p>
        </p:txBody>
      </p:sp>
    </p:spTree>
    <p:extLst>
      <p:ext uri="{BB962C8B-B14F-4D97-AF65-F5344CB8AC3E}">
        <p14:creationId xmlns:p14="http://schemas.microsoft.com/office/powerpoint/2010/main" val="50445263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5462</TotalTime>
  <Words>4150</Words>
  <Application>Microsoft Office PowerPoint</Application>
  <PresentationFormat>Widescreen</PresentationFormat>
  <Paragraphs>529</Paragraphs>
  <Slides>59</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Arial Black</vt:lpstr>
      <vt:lpstr>Calibri</vt:lpstr>
      <vt:lpstr>Calibri Light</vt:lpstr>
      <vt:lpstr>Comic Sans MS</vt:lpstr>
      <vt:lpstr>Wingdings</vt:lpstr>
      <vt:lpstr>Tema di Office</vt:lpstr>
      <vt:lpstr>Logiche programmabili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PLD (Programmable Logic Device)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FPGA</vt:lpstr>
      <vt:lpstr>FPGA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Come mitigare gli effetti da radiazione nell’elettronica?</vt:lpstr>
      <vt:lpstr>PowerPoint Presentation</vt:lpstr>
      <vt:lpstr>PowerPoint Presentation</vt:lpstr>
      <vt:lpstr>PowerPoint Presentation</vt:lpstr>
      <vt:lpstr>Come caricare il Firmware?</vt:lpstr>
      <vt:lpstr>JTAG (Joint Action Test  Group)</vt:lpstr>
      <vt:lpstr>JTAG (Joint Action Test  Group)</vt:lpstr>
      <vt:lpstr>PowerPoint Presentation</vt:lpstr>
      <vt:lpstr>PowerPoint Presentation</vt:lpstr>
      <vt:lpstr>PowerPoint Presentation</vt:lpstr>
      <vt:lpstr>PowerPoint Presentation</vt:lpstr>
      <vt:lpstr>PowerPoint Presentation</vt:lpstr>
      <vt:lpstr>ISE (XILINX)</vt:lpstr>
      <vt:lpstr>PowerPoint Presentation</vt:lpstr>
      <vt:lpstr>PowerPoint Presentation</vt:lpstr>
      <vt:lpstr>Backup slides</vt:lpstr>
      <vt:lpstr>Acceleratore LHC</vt:lpstr>
      <vt:lpstr>PowerPoint Presentation</vt:lpstr>
      <vt:lpstr>JTAG (Joint Action Test  Group)</vt:lpstr>
      <vt:lpstr>JTAG (Joint Action Test  Group)</vt:lpstr>
      <vt:lpstr>JTAG (Joint Action Test  Group)</vt:lpstr>
      <vt:lpstr>JTAG (Joint Action Test  Group)</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Logiche programmabili</dc:title>
  <dc:creator>balbi</dc:creator>
  <cp:lastModifiedBy>Gabriele Balbi</cp:lastModifiedBy>
  <cp:revision>74</cp:revision>
  <cp:lastPrinted>2022-01-20T10:49:29Z</cp:lastPrinted>
  <dcterms:created xsi:type="dcterms:W3CDTF">2021-11-23T12:02:27Z</dcterms:created>
  <dcterms:modified xsi:type="dcterms:W3CDTF">2023-04-20T08:30:09Z</dcterms:modified>
</cp:coreProperties>
</file>